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510323" r:id="rId1"/>
    <p:sldMasterId id="2147510335" r:id="rId2"/>
    <p:sldMasterId id="2147510360" r:id="rId3"/>
    <p:sldMasterId id="2147510369" r:id="rId4"/>
    <p:sldMasterId id="2147510381" r:id="rId5"/>
  </p:sldMasterIdLst>
  <p:notesMasterIdLst>
    <p:notesMasterId r:id="rId39"/>
  </p:notesMasterIdLst>
  <p:handoutMasterIdLst>
    <p:handoutMasterId r:id="rId40"/>
  </p:handoutMasterIdLst>
  <p:sldIdLst>
    <p:sldId id="1223" r:id="rId6"/>
    <p:sldId id="1404" r:id="rId7"/>
    <p:sldId id="1433" r:id="rId8"/>
    <p:sldId id="1434" r:id="rId9"/>
    <p:sldId id="1343" r:id="rId10"/>
    <p:sldId id="1431" r:id="rId11"/>
    <p:sldId id="1435" r:id="rId12"/>
    <p:sldId id="1436" r:id="rId13"/>
    <p:sldId id="1437" r:id="rId14"/>
    <p:sldId id="1438" r:id="rId15"/>
    <p:sldId id="1439" r:id="rId16"/>
    <p:sldId id="1369" r:id="rId17"/>
    <p:sldId id="1368" r:id="rId18"/>
    <p:sldId id="1370" r:id="rId19"/>
    <p:sldId id="1371" r:id="rId20"/>
    <p:sldId id="1372" r:id="rId21"/>
    <p:sldId id="1373" r:id="rId22"/>
    <p:sldId id="1374" r:id="rId23"/>
    <p:sldId id="1376" r:id="rId24"/>
    <p:sldId id="1377" r:id="rId25"/>
    <p:sldId id="1381" r:id="rId26"/>
    <p:sldId id="1383" r:id="rId27"/>
    <p:sldId id="1384" r:id="rId28"/>
    <p:sldId id="1385" r:id="rId29"/>
    <p:sldId id="1347" r:id="rId30"/>
    <p:sldId id="1351" r:id="rId31"/>
    <p:sldId id="1352" r:id="rId32"/>
    <p:sldId id="1353" r:id="rId33"/>
    <p:sldId id="1354" r:id="rId34"/>
    <p:sldId id="1356" r:id="rId35"/>
    <p:sldId id="1357" r:id="rId36"/>
    <p:sldId id="433" r:id="rId37"/>
    <p:sldId id="1237" r:id="rId38"/>
  </p:sldIdLst>
  <p:sldSz cx="9144000" cy="6858000" type="screen4x3"/>
  <p:notesSz cx="6781800" cy="99187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FFF"/>
    <a:srgbClr val="FF3300"/>
    <a:srgbClr val="FECFAC"/>
    <a:srgbClr val="0000CC"/>
    <a:srgbClr val="E1FFF7"/>
    <a:srgbClr val="C1FFEF"/>
    <a:srgbClr val="CCE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76" autoAdjust="0"/>
    <p:restoredTop sz="95934" autoAdjust="0"/>
  </p:normalViewPr>
  <p:slideViewPr>
    <p:cSldViewPr showGuides="1">
      <p:cViewPr varScale="1">
        <p:scale>
          <a:sx n="109" d="100"/>
          <a:sy n="109" d="100"/>
        </p:scale>
        <p:origin x="618" y="114"/>
      </p:cViewPr>
      <p:guideLst>
        <p:guide orient="horz" pos="2183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240"/>
    </p:cViewPr>
  </p:sorterViewPr>
  <p:notesViewPr>
    <p:cSldViewPr showGuides="1">
      <p:cViewPr varScale="1">
        <p:scale>
          <a:sx n="78" d="100"/>
          <a:sy n="78" d="100"/>
        </p:scale>
        <p:origin x="2934" y="96"/>
      </p:cViewPr>
      <p:guideLst>
        <p:guide orient="horz" pos="3124"/>
        <p:guide pos="21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F602BC6-6B1C-4EB7-B93F-17B64BD1A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66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C944693-E6AC-49D1-AB79-C0365182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83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82DC168-FBB1-4E8A-B5FF-631ED89BE516}" type="slidenum">
              <a:rPr lang="en-US" alt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3" y="4213"/>
            <a:ext cx="9166686" cy="51486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55853" cy="1379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304" y="2384884"/>
            <a:ext cx="7772400" cy="1899643"/>
          </a:xfrm>
          <a:solidFill>
            <a:srgbClr val="FFFFFF">
              <a:alpha val="69804"/>
            </a:srgbClr>
          </a:solidFill>
        </p:spPr>
        <p:txBody>
          <a:bodyPr lIns="144000" rIns="144000">
            <a:normAutofit/>
          </a:bodyPr>
          <a:lstStyle>
            <a:lvl1pPr>
              <a:defRPr sz="3200" b="1" cap="small" baseline="0">
                <a:solidFill>
                  <a:schemeClr val="accent1"/>
                </a:solidFill>
                <a:latin typeface="PT Sans" panose="020B0503020203020204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5916" y="5337212"/>
            <a:ext cx="5072608" cy="133214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PT Sans" panose="020B0503020203020204" pitchFamily="34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" y="1307734"/>
            <a:ext cx="9155853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853" y="5080882"/>
            <a:ext cx="91440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04664"/>
            <a:ext cx="2333625" cy="6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5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3AFA81-3C49-42BC-9FFC-F4AF672751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6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210050" cy="4913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219200"/>
            <a:ext cx="4211638" cy="4913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09F1-8990-46D7-91A4-EFCBB0456B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65070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2045682" y="635000"/>
            <a:ext cx="7098323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 flipV="1">
            <a:off x="5" y="0"/>
            <a:ext cx="204567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 flipV="1">
            <a:off x="2045682" y="0"/>
            <a:ext cx="7098323" cy="63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-1465" y="1557338"/>
            <a:ext cx="204567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senal" panose="02010504060200020004" pitchFamily="2" charset="0"/>
              </a:rPr>
              <a:t>Санкт-Петербургский Государственный  Политехнический Университет</a:t>
            </a: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0" y="234950"/>
            <a:ext cx="101990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043605" y="50809"/>
            <a:ext cx="4615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white"/>
                </a:solidFill>
                <a:latin typeface="Arsenal" pitchFamily="2" charset="0"/>
              </a:rPr>
              <a:t>К А Ф Е Д Р А         </a:t>
            </a:r>
            <a:r>
              <a:rPr lang="ru-RU" altLang="ru-RU" sz="3200" dirty="0">
                <a:solidFill>
                  <a:prstClr val="white"/>
                </a:solidFill>
                <a:latin typeface="Arsenal" pitchFamily="2" charset="0"/>
              </a:rPr>
              <a:t>ТЕЛЕМАТИКА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-1465" y="2725738"/>
            <a:ext cx="204567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E4E1D2"/>
                </a:solidFill>
                <a:latin typeface="Arsenal" pitchFamily="2" charset="0"/>
              </a:rPr>
              <a:t>Институт прикладной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E4E1D2"/>
                </a:solidFill>
                <a:latin typeface="Arsenal" pitchFamily="2" charset="0"/>
              </a:rPr>
              <a:t>математики и механики 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045682" y="6453188"/>
            <a:ext cx="7098323" cy="404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2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256443" y="1484313"/>
            <a:ext cx="1529862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655028" y="2636838"/>
            <a:ext cx="731226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31"/>
          <p:cNvSpPr>
            <a:spLocks noChangeArrowheads="1"/>
          </p:cNvSpPr>
          <p:nvPr/>
        </p:nvSpPr>
        <p:spPr bwMode="auto">
          <a:xfrm flipV="1">
            <a:off x="-2930" y="6453188"/>
            <a:ext cx="2048608" cy="404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200" dirty="0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2645019" y="5157788"/>
            <a:ext cx="5848350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44401" y="5373216"/>
            <a:ext cx="5802580" cy="960512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44401" y="1124744"/>
            <a:ext cx="5813799" cy="3744416"/>
          </a:xfr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  <a:latin typeface="Arsenal" panose="02010504060200020004" pitchFamily="2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372708" y="6453188"/>
            <a:ext cx="2133600" cy="404812"/>
          </a:xfrm>
        </p:spPr>
        <p:txBody>
          <a:bodyPr anchor="ctr"/>
          <a:lstStyle>
            <a:lvl1pPr algn="ctr"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09.09.2014</a:t>
            </a:r>
          </a:p>
        </p:txBody>
      </p:sp>
    </p:spTree>
    <p:extLst>
      <p:ext uri="{BB962C8B-B14F-4D97-AF65-F5344CB8AC3E}">
        <p14:creationId xmlns:p14="http://schemas.microsoft.com/office/powerpoint/2010/main" val="2315014338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1116" y="0"/>
            <a:ext cx="517281" cy="1125538"/>
          </a:xfrm>
          <a:solidFill>
            <a:schemeClr val="tx2"/>
          </a:solidFill>
        </p:spPr>
        <p:txBody>
          <a:bodyPr anchor="t"/>
          <a:lstStyle>
            <a:lvl1pPr>
              <a:defRPr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51FC059-9976-4B91-9CFF-5A31DA8B0BC9}" type="slidenum">
              <a:rPr lang="ru-RU" altLang="en-US">
                <a:solidFill>
                  <a:srgbClr val="E4E1D2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E4E1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53121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47596-C81D-4456-B79F-002B7AC70416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89684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1344" y="1600200"/>
            <a:ext cx="4041531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552" y="1600200"/>
            <a:ext cx="4041531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D54A2-4060-4F0E-8861-EA2C4DA4BBD4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511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2164-753A-4C7A-91A4-B8CDFCAF0FEC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54211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6622D-8AA0-4D95-841E-2E286508D582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18464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41CEE-F672-4DBB-8543-640DFCBCE37A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82911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2EDE6-A8EF-49AD-9628-B8397892934A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E4E1D2">
                  <a:lumMod val="90000"/>
                </a:srgb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51520" y="1412776"/>
            <a:ext cx="8375084" cy="369332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52046" y="1341438"/>
            <a:ext cx="8374674" cy="489585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457200" indent="0">
              <a:spcBef>
                <a:spcPts val="600"/>
              </a:spcBef>
              <a:buNone/>
              <a:defRPr/>
            </a:lvl2pPr>
            <a:lvl3pPr marL="914400" indent="0">
              <a:spcBef>
                <a:spcPts val="600"/>
              </a:spcBef>
              <a:buNone/>
              <a:defRPr/>
            </a:lvl3pPr>
            <a:lvl4pPr marL="1371600" indent="0">
              <a:spcBef>
                <a:spcPts val="600"/>
              </a:spcBef>
              <a:buNone/>
              <a:defRPr/>
            </a:lvl4pPr>
            <a:lvl5pPr marL="1828800" indent="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66117575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tIns="108000" bIns="108000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47525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02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6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DBB93-4875-4F1A-AD79-E7DF9B52DAB3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727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D55E-A6FF-4FFD-8C94-F2BF41EBEE1E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30512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EAF7-DA08-4B74-8C7C-97D91C412A1A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41235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5" y="0"/>
            <a:ext cx="2121877" cy="6235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4644" y="0"/>
            <a:ext cx="6227885" cy="6235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11C22-6A9A-4A0A-805D-4B35C88D6984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18666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2045677" y="635000"/>
            <a:ext cx="7098323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 flipV="1">
            <a:off x="0" y="0"/>
            <a:ext cx="204567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 flipV="1">
            <a:off x="2045677" y="0"/>
            <a:ext cx="7098323" cy="63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/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-1465" y="1557338"/>
            <a:ext cx="204567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Arsenal" panose="02010504060200020004" pitchFamily="2" charset="0"/>
              </a:rPr>
              <a:t>Санкт-Петербургский Государственный  Политехнический Университет</a:t>
            </a: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0" y="260647"/>
            <a:ext cx="1019908" cy="96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043605" y="50800"/>
            <a:ext cx="4615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bg1"/>
                </a:solidFill>
                <a:latin typeface="Arsenal" pitchFamily="2" charset="0"/>
              </a:rPr>
              <a:t>К А Ф Е Д Р А         </a:t>
            </a:r>
            <a:r>
              <a:rPr lang="ru-RU" altLang="ru-RU" sz="3200">
                <a:solidFill>
                  <a:schemeClr val="bg1"/>
                </a:solidFill>
                <a:latin typeface="Arsenal" pitchFamily="2" charset="0"/>
              </a:rPr>
              <a:t>ТЕЛЕМАТИКА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-1465" y="2725738"/>
            <a:ext cx="204567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chemeClr val="bg2"/>
                </a:solidFill>
                <a:latin typeface="Arsenal" pitchFamily="2" charset="0"/>
              </a:rPr>
              <a:t>Институт прикладной </a:t>
            </a:r>
          </a:p>
          <a:p>
            <a:pPr eaLnBrk="1" hangingPunct="1"/>
            <a:r>
              <a:rPr lang="ru-RU" altLang="ru-RU" sz="1100">
                <a:solidFill>
                  <a:schemeClr val="bg2"/>
                </a:solidFill>
                <a:latin typeface="Arsenal" pitchFamily="2" charset="0"/>
              </a:rPr>
              <a:t>математики и механики 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045677" y="6453188"/>
            <a:ext cx="7098323" cy="404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ru-RU"/>
          </a:p>
        </p:txBody>
      </p:sp>
      <p:cxnSp>
        <p:nvCxnSpPr>
          <p:cNvPr id="12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107504" y="1484313"/>
            <a:ext cx="1678801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107504" y="2630837"/>
            <a:ext cx="731226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31"/>
          <p:cNvSpPr>
            <a:spLocks noChangeArrowheads="1"/>
          </p:cNvSpPr>
          <p:nvPr/>
        </p:nvSpPr>
        <p:spPr bwMode="auto">
          <a:xfrm flipV="1">
            <a:off x="-2930" y="6453188"/>
            <a:ext cx="2048608" cy="404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/>
          </a:p>
        </p:txBody>
      </p:sp>
      <p:cxnSp>
        <p:nvCxnSpPr>
          <p:cNvPr id="15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2645019" y="5157788"/>
            <a:ext cx="5848350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44401" y="5373216"/>
            <a:ext cx="5802580" cy="960512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44401" y="1124744"/>
            <a:ext cx="5813799" cy="3744416"/>
          </a:xfr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  <a:latin typeface="Arsenal" panose="02010504060200020004" pitchFamily="2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372708" y="6453188"/>
            <a:ext cx="2133600" cy="404812"/>
          </a:xfrm>
        </p:spPr>
        <p:txBody>
          <a:bodyPr anchor="ctr"/>
          <a:lstStyle>
            <a:lvl1pPr algn="ctr"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fld id="{77689624-80B1-430F-A292-23C841149158}" type="datetime1">
              <a:rPr lang="ru-RU" smtClean="0"/>
              <a:pPr/>
              <a:t>18.05.2023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0924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2CFBE5-7068-4FCC-9D00-51833F2BACDD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1116" y="0"/>
            <a:ext cx="517281" cy="1125538"/>
          </a:xfrm>
          <a:solidFill>
            <a:schemeClr val="tx2"/>
          </a:solidFill>
        </p:spPr>
        <p:txBody>
          <a:bodyPr anchor="t"/>
          <a:lstStyle>
            <a:lvl1pPr>
              <a:defRPr smtClean="0">
                <a:solidFill>
                  <a:schemeClr val="bg2"/>
                </a:solidFill>
                <a:latin typeface="+mn-lt"/>
              </a:defRPr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73150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63BBA-EDD8-462C-BA90-FE4004994723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32247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1339" y="1600200"/>
            <a:ext cx="4041531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547" y="1600200"/>
            <a:ext cx="4041531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4BCBF-059E-47BB-BBE1-508B682B18F6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41839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9A65A-08A0-4826-9483-96D9AE49DC27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65074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466B6-6BB4-4B36-A16E-FCE2F8C87664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36950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4F1EAC-4333-4327-ACB7-732F87B287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04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0A632-1750-4412-B5C4-D981A20CC87A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27462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01A36-3588-4482-9A88-A4B9B8C83075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74498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2045677" y="635000"/>
            <a:ext cx="7098323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077" tIns="43200" rIns="83077" bIns="43200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 sz="1292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 flipV="1">
            <a:off x="0" y="0"/>
            <a:ext cx="204567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108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 flipV="1">
            <a:off x="2045677" y="0"/>
            <a:ext cx="7098323" cy="63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108"/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-1465" y="1557339"/>
            <a:ext cx="2045678" cy="88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92" dirty="0">
                <a:solidFill>
                  <a:schemeClr val="bg1"/>
                </a:solidFill>
                <a:latin typeface="Arsenal" panose="02010504060200020004" pitchFamily="2" charset="0"/>
              </a:rPr>
              <a:t>Санкт-Петербургский Государственный  Политехнический Университет</a:t>
            </a: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0" y="234950"/>
            <a:ext cx="101990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043605" y="50801"/>
            <a:ext cx="4615962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477">
                <a:solidFill>
                  <a:schemeClr val="bg1"/>
                </a:solidFill>
                <a:latin typeface="Arsenal" pitchFamily="2" charset="0"/>
              </a:rPr>
              <a:t>К А Ф Е Д Р А         </a:t>
            </a:r>
            <a:r>
              <a:rPr lang="ru-RU" altLang="ru-RU" sz="2954">
                <a:solidFill>
                  <a:schemeClr val="bg1"/>
                </a:solidFill>
                <a:latin typeface="Arsenal" pitchFamily="2" charset="0"/>
              </a:rPr>
              <a:t>ТЕЛЕМАТИКА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-1465" y="2725738"/>
            <a:ext cx="2045678" cy="4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015">
                <a:solidFill>
                  <a:schemeClr val="bg2"/>
                </a:solidFill>
                <a:latin typeface="Arsenal" pitchFamily="2" charset="0"/>
              </a:rPr>
              <a:t>Институт прикладной </a:t>
            </a:r>
          </a:p>
          <a:p>
            <a:pPr algn="ctr" eaLnBrk="1" hangingPunct="1"/>
            <a:r>
              <a:rPr lang="ru-RU" altLang="ru-RU" sz="1015">
                <a:solidFill>
                  <a:schemeClr val="bg2"/>
                </a:solidFill>
                <a:latin typeface="Arsenal" pitchFamily="2" charset="0"/>
              </a:rPr>
              <a:t>математики и механики 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045677" y="6453188"/>
            <a:ext cx="7098323" cy="404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3077" tIns="43200" rIns="83077" bIns="43200" anchor="ctr"/>
          <a:lstStyle/>
          <a:p>
            <a:pPr>
              <a:defRPr/>
            </a:pPr>
            <a:endParaRPr lang="ru-RU" sz="2215"/>
          </a:p>
        </p:txBody>
      </p:sp>
      <p:cxnSp>
        <p:nvCxnSpPr>
          <p:cNvPr id="12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256443" y="1484313"/>
            <a:ext cx="1529862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655028" y="2636838"/>
            <a:ext cx="731226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31"/>
          <p:cNvSpPr>
            <a:spLocks noChangeArrowheads="1"/>
          </p:cNvSpPr>
          <p:nvPr/>
        </p:nvSpPr>
        <p:spPr bwMode="auto">
          <a:xfrm flipV="1">
            <a:off x="-2930" y="6453188"/>
            <a:ext cx="2048608" cy="404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108"/>
          </a:p>
        </p:txBody>
      </p:sp>
      <p:cxnSp>
        <p:nvCxnSpPr>
          <p:cNvPr id="15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2645019" y="5157788"/>
            <a:ext cx="5848350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44401" y="5373216"/>
            <a:ext cx="5802580" cy="960512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44401" y="1124744"/>
            <a:ext cx="5813799" cy="3744416"/>
          </a:xfrm>
        </p:spPr>
        <p:txBody>
          <a:bodyPr/>
          <a:lstStyle>
            <a:lvl1pPr algn="ctr">
              <a:defRPr sz="3323" b="1">
                <a:solidFill>
                  <a:schemeClr val="accent1"/>
                </a:solidFill>
                <a:latin typeface="Arsenal" panose="02010504060200020004" pitchFamily="2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372708" y="6453188"/>
            <a:ext cx="2133600" cy="404812"/>
          </a:xfrm>
        </p:spPr>
        <p:txBody>
          <a:bodyPr anchor="ctr"/>
          <a:lstStyle>
            <a:lvl1pPr algn="ctr"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09.09.2014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661655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1116" y="0"/>
            <a:ext cx="517281" cy="1125538"/>
          </a:xfrm>
          <a:solidFill>
            <a:schemeClr val="tx2"/>
          </a:solidFill>
        </p:spPr>
        <p:txBody>
          <a:bodyPr anchor="t"/>
          <a:lstStyle>
            <a:lvl1pPr>
              <a:defRPr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51FC059-9976-4B91-9CFF-5A31DA8B0BC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15009920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47596-C81D-4456-B79F-002B7AC7041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27359863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1339" y="1600200"/>
            <a:ext cx="4041531" cy="46355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547" y="1600200"/>
            <a:ext cx="4041531" cy="46355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D54A2-4060-4F0E-8861-EA2C4DA4BBD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82401605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2164-753A-4C7A-91A4-B8CDFCAF0FE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869769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6622D-8AA0-4D95-841E-2E286508D58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23436612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41CEE-F672-4DBB-8543-640DFCBCE37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09106196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DBB93-4875-4F1A-AD79-E7DF9B52DAB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13858496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BB4A71-2D23-4345-8574-83C543451E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95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D55E-A6FF-4FFD-8C94-F2BF41EBEE1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1167717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EAF7-DA08-4B74-8C7C-97D91C412A1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0495064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0"/>
            <a:ext cx="2121877" cy="6235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4639" y="0"/>
            <a:ext cx="6227885" cy="6235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11C22-6A9A-4A0A-805D-4B35C88D698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51808201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2045677" y="635000"/>
            <a:ext cx="7098323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 flipV="1">
            <a:off x="0" y="0"/>
            <a:ext cx="204567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 flipV="1">
            <a:off x="2045677" y="0"/>
            <a:ext cx="7098323" cy="63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/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-1465" y="1557338"/>
            <a:ext cx="204567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Arsenal" panose="02010504060200020004" pitchFamily="2" charset="0"/>
              </a:rPr>
              <a:t>Санкт-Петербургский Государственный  Политехнический Университет</a:t>
            </a: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0" y="260647"/>
            <a:ext cx="1019908" cy="96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043605" y="50800"/>
            <a:ext cx="4615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bg1"/>
                </a:solidFill>
                <a:latin typeface="Arsenal" pitchFamily="2" charset="0"/>
              </a:rPr>
              <a:t>К А Ф Е Д Р А         </a:t>
            </a:r>
            <a:r>
              <a:rPr lang="ru-RU" altLang="ru-RU" sz="3200">
                <a:solidFill>
                  <a:schemeClr val="bg1"/>
                </a:solidFill>
                <a:latin typeface="Arsenal" pitchFamily="2" charset="0"/>
              </a:rPr>
              <a:t>ТЕЛЕМАТИКА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-1465" y="2725738"/>
            <a:ext cx="204567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chemeClr val="bg2"/>
                </a:solidFill>
                <a:latin typeface="Arsenal" pitchFamily="2" charset="0"/>
              </a:rPr>
              <a:t>Институт прикладной </a:t>
            </a:r>
          </a:p>
          <a:p>
            <a:pPr eaLnBrk="1" hangingPunct="1"/>
            <a:r>
              <a:rPr lang="ru-RU" altLang="ru-RU" sz="1100">
                <a:solidFill>
                  <a:schemeClr val="bg2"/>
                </a:solidFill>
                <a:latin typeface="Arsenal" pitchFamily="2" charset="0"/>
              </a:rPr>
              <a:t>математики и механики 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045677" y="6453188"/>
            <a:ext cx="7098323" cy="404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ru-RU"/>
          </a:p>
        </p:txBody>
      </p:sp>
      <p:cxnSp>
        <p:nvCxnSpPr>
          <p:cNvPr id="12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107504" y="1484313"/>
            <a:ext cx="1678801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107504" y="2630837"/>
            <a:ext cx="731226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31"/>
          <p:cNvSpPr>
            <a:spLocks noChangeArrowheads="1"/>
          </p:cNvSpPr>
          <p:nvPr/>
        </p:nvSpPr>
        <p:spPr bwMode="auto">
          <a:xfrm flipV="1">
            <a:off x="-2930" y="6453188"/>
            <a:ext cx="2048608" cy="404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/>
          </a:p>
        </p:txBody>
      </p:sp>
      <p:cxnSp>
        <p:nvCxnSpPr>
          <p:cNvPr id="15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2645019" y="5157788"/>
            <a:ext cx="5848350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44401" y="5373216"/>
            <a:ext cx="5802580" cy="960512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44401" y="1124744"/>
            <a:ext cx="5813799" cy="3744416"/>
          </a:xfr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  <a:latin typeface="Arsenal" panose="02010504060200020004" pitchFamily="2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372708" y="6453188"/>
            <a:ext cx="2133600" cy="404812"/>
          </a:xfrm>
        </p:spPr>
        <p:txBody>
          <a:bodyPr anchor="ctr"/>
          <a:lstStyle>
            <a:lvl1pPr algn="ctr"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fld id="{77689624-80B1-430F-A292-23C841149158}" type="datetime1">
              <a:rPr lang="ru-RU" smtClean="0"/>
              <a:pPr/>
              <a:t>18.05.2023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83967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2CFBE5-7068-4FCC-9D00-51833F2BACDD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1116" y="0"/>
            <a:ext cx="517281" cy="1125538"/>
          </a:xfrm>
          <a:solidFill>
            <a:schemeClr val="tx2"/>
          </a:solidFill>
        </p:spPr>
        <p:txBody>
          <a:bodyPr anchor="t"/>
          <a:lstStyle>
            <a:lvl1pPr>
              <a:defRPr smtClean="0">
                <a:solidFill>
                  <a:schemeClr val="bg2"/>
                </a:solidFill>
                <a:latin typeface="+mn-lt"/>
              </a:defRPr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87305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63BBA-EDD8-462C-BA90-FE4004994723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0788"/>
      </p:ext>
    </p:extLst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1339" y="1600200"/>
            <a:ext cx="4041531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547" y="1600200"/>
            <a:ext cx="4041531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4BCBF-059E-47BB-BBE1-508B682B18F6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22862"/>
      </p:ext>
    </p:extLst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9A65A-08A0-4826-9483-96D9AE49DC27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0421"/>
      </p:ext>
    </p:extLst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466B6-6BB4-4B36-A16E-FCE2F8C87664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44521"/>
      </p:ext>
    </p:extLst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0A632-1750-4412-B5C4-D981A20CC87A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68059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113076"/>
            <a:ext cx="8471284" cy="2376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460940" cy="23762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BB4A71-2D23-4345-8574-83C543451E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23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01A36-3588-4482-9A88-A4B9B8C83075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88479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BF3F51E-5BDB-4B66-B3FB-6EE3A329E5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9FE1F4-B4E7-433A-B22A-7ED6FDD2B1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3608" y="437884"/>
            <a:ext cx="7920880" cy="66482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23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404664"/>
            <a:ext cx="892899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46E4F0-2A80-46DF-9B9A-D93964D67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5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7E0931-9517-49AE-849E-8E760A668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6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1484784"/>
            <a:ext cx="7770041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484784"/>
            <a:ext cx="7082705" cy="47525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5334B7-011D-4364-ACB3-6DF958815A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717" y="427403"/>
            <a:ext cx="752523" cy="693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37884"/>
            <a:ext cx="7920880" cy="66482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2"/>
            <a:ext cx="87129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324" r:id="rId1"/>
    <p:sldLayoutId id="2147510325" r:id="rId2"/>
    <p:sldLayoutId id="2147510326" r:id="rId3"/>
    <p:sldLayoutId id="2147510327" r:id="rId4"/>
    <p:sldLayoutId id="2147510334" r:id="rId5"/>
    <p:sldLayoutId id="2147510328" r:id="rId6"/>
    <p:sldLayoutId id="2147510329" r:id="rId7"/>
    <p:sldLayoutId id="2147510330" r:id="rId8"/>
    <p:sldLayoutId id="2147510331" r:id="rId9"/>
    <p:sldLayoutId id="2147510332" r:id="rId10"/>
    <p:sldLayoutId id="214751032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0" i="0" kern="1200" cap="sm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39" y="1600200"/>
            <a:ext cx="8223738" cy="4635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4640" y="0"/>
            <a:ext cx="844208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6720" y="0"/>
            <a:ext cx="517280" cy="11255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B2EDE6-A8EF-49AD-9628-B8397892934A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dirty="0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336" r:id="rId1"/>
    <p:sldLayoutId id="2147510337" r:id="rId2"/>
    <p:sldLayoutId id="2147510338" r:id="rId3"/>
    <p:sldLayoutId id="2147510339" r:id="rId4"/>
    <p:sldLayoutId id="2147510340" r:id="rId5"/>
    <p:sldLayoutId id="2147510341" r:id="rId6"/>
    <p:sldLayoutId id="2147510342" r:id="rId7"/>
    <p:sldLayoutId id="2147510343" r:id="rId8"/>
    <p:sldLayoutId id="2147510344" r:id="rId9"/>
    <p:sldLayoutId id="2147510345" r:id="rId10"/>
    <p:sldLayoutId id="2147510346" r:id="rId11"/>
    <p:sldLayoutId id="2147510347" r:id="rId12"/>
  </p:sldLayoutIdLst>
  <p:transition spd="med">
    <p:dissolv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anose="02010504060200020004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39" y="1600200"/>
            <a:ext cx="8223738" cy="4635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fld id="{76F665D1-C37C-44BE-8D6C-8880D0FF0498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4639" y="0"/>
            <a:ext cx="844208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6720" y="0"/>
            <a:ext cx="51728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 Rounded MT Bold" pitchFamily="34" charset="0"/>
              </a:defRPr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9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361" r:id="rId1"/>
    <p:sldLayoutId id="2147510362" r:id="rId2"/>
    <p:sldLayoutId id="2147510363" r:id="rId3"/>
    <p:sldLayoutId id="2147510364" r:id="rId4"/>
    <p:sldLayoutId id="2147510365" r:id="rId5"/>
    <p:sldLayoutId id="2147510366" r:id="rId6"/>
    <p:sldLayoutId id="2147510367" r:id="rId7"/>
    <p:sldLayoutId id="2147510368" r:id="rId8"/>
  </p:sldLayoutIdLst>
  <p:transition spd="med">
    <p:dissolv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anose="02010504060200020004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3077" tIns="43200" rIns="83077" bIns="43200" anchor="ctr"/>
          <a:lstStyle/>
          <a:p>
            <a:pPr>
              <a:defRPr/>
            </a:pPr>
            <a:endParaRPr lang="ru-RU" sz="2215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39" y="1600200"/>
            <a:ext cx="8223738" cy="4635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108" smtClean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8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4639" y="0"/>
            <a:ext cx="844208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6720" y="0"/>
            <a:ext cx="517280" cy="11255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15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B2EDE6-A8EF-49AD-9628-B8397892934A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1637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370" r:id="rId1"/>
    <p:sldLayoutId id="2147510371" r:id="rId2"/>
    <p:sldLayoutId id="2147510372" r:id="rId3"/>
    <p:sldLayoutId id="2147510373" r:id="rId4"/>
    <p:sldLayoutId id="2147510374" r:id="rId5"/>
    <p:sldLayoutId id="2147510375" r:id="rId6"/>
    <p:sldLayoutId id="2147510376" r:id="rId7"/>
    <p:sldLayoutId id="2147510377" r:id="rId8"/>
    <p:sldLayoutId id="2147510378" r:id="rId9"/>
    <p:sldLayoutId id="2147510379" r:id="rId10"/>
    <p:sldLayoutId id="2147510380" r:id="rId11"/>
  </p:sldLayoutIdLst>
  <p:transition spd="med">
    <p:dissolv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senal" panose="02010504060200020004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senal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senal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senal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senal" pitchFamily="2" charset="0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1477">
          <a:solidFill>
            <a:schemeClr val="tx1"/>
          </a:solidFill>
          <a:latin typeface="+mn-lt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1292">
          <a:solidFill>
            <a:schemeClr val="tx1"/>
          </a:solidFill>
          <a:latin typeface="+mn-lt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292">
          <a:solidFill>
            <a:schemeClr val="tx1"/>
          </a:solidFill>
          <a:latin typeface="+mn-lt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292">
          <a:solidFill>
            <a:schemeClr val="tx1"/>
          </a:solidFill>
          <a:latin typeface="+mn-lt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292">
          <a:solidFill>
            <a:schemeClr val="tx1"/>
          </a:solidFill>
          <a:latin typeface="+mn-lt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292">
          <a:solidFill>
            <a:schemeClr val="tx1"/>
          </a:solidFill>
          <a:latin typeface="+mn-lt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292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39" y="1600200"/>
            <a:ext cx="8223738" cy="4635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fld id="{76F665D1-C37C-44BE-8D6C-8880D0FF0498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4639" y="0"/>
            <a:ext cx="844208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6720" y="0"/>
            <a:ext cx="51728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 Rounded MT Bold" pitchFamily="34" charset="0"/>
              </a:defRPr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382" r:id="rId1"/>
    <p:sldLayoutId id="2147510383" r:id="rId2"/>
    <p:sldLayoutId id="2147510384" r:id="rId3"/>
    <p:sldLayoutId id="2147510385" r:id="rId4"/>
    <p:sldLayoutId id="2147510386" r:id="rId5"/>
    <p:sldLayoutId id="2147510387" r:id="rId6"/>
    <p:sldLayoutId id="2147510388" r:id="rId7"/>
    <p:sldLayoutId id="2147510389" r:id="rId8"/>
  </p:sldLayoutIdLst>
  <p:transition spd="med">
    <p:dissolv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anose="02010504060200020004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entries/computational-complexit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3200" dirty="0"/>
              <a:t>Лекция </a:t>
            </a:r>
            <a:r>
              <a:rPr lang="en-US" altLang="en-US" sz="3200" dirty="0"/>
              <a:t>6</a:t>
            </a:r>
            <a:r>
              <a:rPr lang="ru-RU" altLang="en-US" sz="3200" dirty="0"/>
              <a:t>: </a:t>
            </a:r>
            <a:r>
              <a:rPr lang="ru-RU" altLang="en-US" sz="2000" dirty="0"/>
              <a:t>уравнение компьютера  - целостность аппаратного и  программного обеспечения</a:t>
            </a:r>
            <a:endParaRPr lang="en-GB" alt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95536" y="2163771"/>
            <a:ext cx="8099177" cy="150018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курс: Введение в профессиональную деятельность</a:t>
            </a:r>
            <a:br>
              <a:rPr lang="ru-RU" dirty="0"/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4F1EAC-4333-4327-ACB7-732F87B2871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50825" y="4149725"/>
            <a:ext cx="87137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n-US" altLang="en-US" sz="1800" dirty="0">
              <a:latin typeface="Arial" charset="0"/>
            </a:endParaRPr>
          </a:p>
          <a:p>
            <a:pPr algn="l" eaLnBrk="1" hangingPunct="1"/>
            <a:endParaRPr lang="en-US" altLang="en-US" sz="1800" dirty="0">
              <a:latin typeface="Arial" charset="0"/>
            </a:endParaRPr>
          </a:p>
          <a:p>
            <a:pPr algn="l" eaLnBrk="1" hangingPunct="1"/>
            <a:endParaRPr lang="en-US" altLang="en-US" sz="1800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EB3B74-1DEC-4AB8-B179-80EEC25DD399}"/>
              </a:ext>
            </a:extLst>
          </p:cNvPr>
          <p:cNvSpPr txBox="1"/>
          <p:nvPr/>
        </p:nvSpPr>
        <p:spPr>
          <a:xfrm>
            <a:off x="935596" y="570855"/>
            <a:ext cx="781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ИНСТИТУТ КОМПЬЮТЕРНЫХ НАУК И ТЕХНОЛОГИЙ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E059C-CFB2-40BB-B00F-3BAC8E84DB50}"/>
              </a:ext>
            </a:extLst>
          </p:cNvPr>
          <p:cNvSpPr txBox="1"/>
          <p:nvPr/>
        </p:nvSpPr>
        <p:spPr>
          <a:xfrm>
            <a:off x="503548" y="1520788"/>
            <a:ext cx="7991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ВШ ИСКУСТВЕННОГО ИНТЕЛЛЕКТА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3C9DAC-3E5C-43AA-B4A2-043C079CAC3D}"/>
              </a:ext>
            </a:extLst>
          </p:cNvPr>
          <p:cNvSpPr txBox="1"/>
          <p:nvPr/>
        </p:nvSpPr>
        <p:spPr>
          <a:xfrm>
            <a:off x="3509020" y="59771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  <a:r>
              <a:rPr lang="ru-RU" dirty="0"/>
              <a:t>.03.2023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DB2C-4195-4FD8-97E7-9F15033E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Мозг может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199E5A-88C1-43C9-9027-A2FDE12C6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воспринимать объекты с разных точек зрения, несмотря на их внешний вид.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4B30ED-A5CB-4BE5-9AFB-D3EB9FDC9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B5A57B-9A11-4BC7-BDF4-F966B113B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44" y="2670751"/>
            <a:ext cx="5938019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24D4A-95CF-45F7-9208-F2413033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37884"/>
            <a:ext cx="8100392" cy="664820"/>
          </a:xfrm>
        </p:spPr>
        <p:txBody>
          <a:bodyPr>
            <a:normAutofit/>
          </a:bodyPr>
          <a:lstStyle/>
          <a:p>
            <a:r>
              <a:rPr lang="ru-RU" dirty="0"/>
              <a:t>Принципы  создания  «умных» компьютеров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450709-3674-4713-B43E-528DB0238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64" y="1232756"/>
            <a:ext cx="8100392" cy="5004556"/>
          </a:xfrm>
        </p:spPr>
        <p:txBody>
          <a:bodyPr>
            <a:normAutofit/>
          </a:bodyPr>
          <a:lstStyle/>
          <a:p>
            <a:r>
              <a:rPr lang="ru-RU" sz="1800" b="1" dirty="0"/>
              <a:t>Общие области </a:t>
            </a:r>
            <a:r>
              <a:rPr lang="ru-RU" sz="1800" dirty="0"/>
              <a:t>- элементы, расположенные в одной и том же замкнутой области, воспринимаются как </a:t>
            </a:r>
            <a:r>
              <a:rPr lang="ru-RU" sz="1800" b="1" dirty="0"/>
              <a:t>сгруппированные</a:t>
            </a:r>
            <a:r>
              <a:rPr lang="ru-RU" sz="1800" dirty="0"/>
              <a:t>.</a:t>
            </a:r>
          </a:p>
          <a:p>
            <a:r>
              <a:rPr lang="ru-RU" sz="1800" b="1" dirty="0"/>
              <a:t>Замкнутость</a:t>
            </a:r>
            <a:r>
              <a:rPr lang="ru-RU" sz="1800" dirty="0"/>
              <a:t>- Группа элементов часто воспринимается как одна узнаваемая форма или фигура. При взгляде на сложно расположенные элементы стремится выделить простую узнаваемую форму. </a:t>
            </a:r>
          </a:p>
          <a:p>
            <a:pPr algn="just"/>
            <a:r>
              <a:rPr lang="ru-RU" sz="1800" b="1" dirty="0"/>
              <a:t>Возможность «Завершения», </a:t>
            </a:r>
            <a:r>
              <a:rPr lang="ru-RU" sz="1800" dirty="0"/>
              <a:t>при представлении достаточного объема информации «уметь» заполнять пробелы, чтобы создать в итоге единое целое. Это позволяет уменьшить количество элементов, необходимых для передачи по каналам связи, снижая </a:t>
            </a:r>
            <a:r>
              <a:rPr lang="ru-RU" sz="1800" dirty="0">
                <a:solidFill>
                  <a:srgbClr val="FF0000"/>
                </a:solidFill>
              </a:rPr>
              <a:t>сложность передачи сообщения</a:t>
            </a:r>
          </a:p>
          <a:p>
            <a:pPr algn="just"/>
            <a:endParaRPr lang="ru-RU" sz="1800" dirty="0">
              <a:solidFill>
                <a:srgbClr val="FF0000"/>
              </a:solidFill>
            </a:endParaRPr>
          </a:p>
          <a:p>
            <a:pPr algn="just"/>
            <a:endParaRPr lang="ru-RU" dirty="0">
              <a:solidFill>
                <a:srgbClr val="FF0000"/>
              </a:solidFill>
            </a:endParaRPr>
          </a:p>
          <a:p>
            <a:pPr algn="just"/>
            <a:endParaRPr lang="ru-RU" dirty="0">
              <a:solidFill>
                <a:srgbClr val="FF0000"/>
              </a:solidFill>
            </a:endParaRPr>
          </a:p>
          <a:p>
            <a:pPr algn="just"/>
            <a:endParaRPr lang="ru-RU" dirty="0">
              <a:solidFill>
                <a:srgbClr val="FF0000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B6A59-A6F6-4033-B302-8A3072FAA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09AFFE-CA8B-410C-922F-39E85B23E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500146"/>
            <a:ext cx="495647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8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39" y="0"/>
            <a:ext cx="8959361" cy="1125538"/>
          </a:xfrm>
        </p:spPr>
        <p:txBody>
          <a:bodyPr/>
          <a:lstStyle/>
          <a:p>
            <a:r>
              <a:rPr lang="ru-RU" dirty="0"/>
              <a:t>Научные модели процессов и явлений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A158-4061-4C97-9CC3-E76F610CA134}" type="slidenum">
              <a:rPr lang="ru-RU" smtClean="0">
                <a:solidFill>
                  <a:srgbClr val="D38E20"/>
                </a:solidFill>
              </a:rPr>
              <a:pPr/>
              <a:t>12</a:t>
            </a:fld>
            <a:endParaRPr lang="ru-RU" dirty="0">
              <a:solidFill>
                <a:srgbClr val="D38E2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80009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</a:rPr>
              <a:t>Все они  основанные на возможностях восприятия и </a:t>
            </a:r>
            <a:r>
              <a:rPr lang="ru-RU" sz="2000" b="1" dirty="0">
                <a:solidFill>
                  <a:prstClr val="black"/>
                </a:solidFill>
              </a:rPr>
              <a:t>данных измерений  </a:t>
            </a:r>
            <a:r>
              <a:rPr lang="ru-RU" sz="2000" dirty="0">
                <a:solidFill>
                  <a:prstClr val="black"/>
                </a:solidFill>
              </a:rPr>
              <a:t> физических процессов. </a:t>
            </a:r>
          </a:p>
        </p:txBody>
      </p:sp>
      <p:pic>
        <p:nvPicPr>
          <p:cNvPr id="92162" name="Picture 2" descr="https://ic.pics.livejournal.com/anti_tanatos/25109985/237995/237995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413539"/>
            <a:ext cx="2377100" cy="15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4554742"/>
            <a:ext cx="90364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Научные принципы (19-20 </a:t>
            </a:r>
            <a:r>
              <a:rPr lang="ru-RU" sz="2000" dirty="0" err="1">
                <a:solidFill>
                  <a:srgbClr val="FF0000"/>
                </a:solidFill>
              </a:rPr>
              <a:t>вв</a:t>
            </a:r>
            <a:r>
              <a:rPr lang="ru-RU" sz="2000" dirty="0">
                <a:solidFill>
                  <a:srgbClr val="FF0000"/>
                </a:solidFill>
              </a:rPr>
              <a:t>) : </a:t>
            </a:r>
          </a:p>
          <a:p>
            <a:pPr algn="just"/>
            <a:r>
              <a:rPr lang="ru-RU" sz="1600" b="1" dirty="0"/>
              <a:t>Редукционизм (сводимость)</a:t>
            </a:r>
            <a:r>
              <a:rPr lang="ru-RU" sz="1600" dirty="0"/>
              <a:t>: </a:t>
            </a:r>
            <a:r>
              <a:rPr lang="ru-RU" sz="1600" dirty="0">
                <a:solidFill>
                  <a:srgbClr val="7030A0"/>
                </a:solidFill>
              </a:rPr>
              <a:t>описание</a:t>
            </a:r>
            <a:r>
              <a:rPr lang="ru-RU" sz="1600" dirty="0"/>
              <a:t> процессов как феномена, который сводится к изучению свойств «простых» его составляющих</a:t>
            </a:r>
          </a:p>
          <a:p>
            <a:pPr algn="just"/>
            <a:r>
              <a:rPr lang="ru-RU" sz="1600" dirty="0"/>
              <a:t>	                          </a:t>
            </a:r>
            <a:r>
              <a:rPr lang="ru-RU" sz="1800" dirty="0">
                <a:solidFill>
                  <a:srgbClr val="002060"/>
                </a:solidFill>
              </a:rPr>
              <a:t>Научные принципы (21 век) : </a:t>
            </a:r>
          </a:p>
          <a:p>
            <a:pPr algn="just"/>
            <a:r>
              <a:rPr lang="ru-RU" sz="1600" b="1" dirty="0"/>
              <a:t>Системная сложность (</a:t>
            </a:r>
            <a:r>
              <a:rPr lang="ru-RU" sz="1600" b="1" dirty="0" err="1"/>
              <a:t>эмерджентность</a:t>
            </a:r>
            <a:r>
              <a:rPr lang="ru-RU" sz="1600" b="1" dirty="0"/>
              <a:t>)</a:t>
            </a:r>
            <a:r>
              <a:rPr lang="ru-RU" sz="1600" dirty="0"/>
              <a:t>: </a:t>
            </a:r>
            <a:r>
              <a:rPr lang="ru-RU" sz="1600" dirty="0">
                <a:solidFill>
                  <a:srgbClr val="7030A0"/>
                </a:solidFill>
              </a:rPr>
              <a:t>понимание</a:t>
            </a:r>
            <a:r>
              <a:rPr lang="ru-RU" sz="1600" dirty="0"/>
              <a:t> процессов как неделимого целого, свойства которого появляются в разных условиях по разному, причем эти свойства у отдельных частей системы принципиально </a:t>
            </a:r>
            <a:r>
              <a:rPr lang="ru-RU" sz="1600" b="1" dirty="0"/>
              <a:t>отсутствуют.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11702"/>
            <a:ext cx="3282207" cy="216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52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4FD57-B623-4C61-8B94-0592F9E8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проблемы  вычислительной сложности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31282-12FA-49C0-BBEB-E3026ED2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hlinkClick r:id="rId2"/>
              </a:rPr>
              <a:t>Теория вычислительной сложности (</a:t>
            </a:r>
            <a:r>
              <a:rPr lang="ru-RU" dirty="0" err="1">
                <a:hlinkClick r:id="rId2"/>
              </a:rPr>
              <a:t>Стэнфордская</a:t>
            </a:r>
            <a:r>
              <a:rPr lang="ru-RU" dirty="0">
                <a:hlinkClick r:id="rId2"/>
              </a:rPr>
              <a:t> энциклопедия философии) (stanford.edu)</a:t>
            </a:r>
            <a:endParaRPr lang="ru-RU" dirty="0"/>
          </a:p>
          <a:p>
            <a:endParaRPr lang="ru-RU" dirty="0"/>
          </a:p>
          <a:p>
            <a:r>
              <a:rPr lang="en-US" dirty="0"/>
              <a:t> </a:t>
            </a:r>
            <a:r>
              <a:rPr lang="ru-RU" dirty="0"/>
              <a:t>мера вычислительной сложности</a:t>
            </a:r>
          </a:p>
          <a:p>
            <a:r>
              <a:rPr lang="ru-RU" dirty="0"/>
              <a:t>поддающиеся разрешению и неразрешимые проблемы</a:t>
            </a:r>
          </a:p>
          <a:p>
            <a:r>
              <a:rPr lang="ru-RU" dirty="0"/>
              <a:t>классы сложности</a:t>
            </a:r>
          </a:p>
          <a:p>
            <a:r>
              <a:rPr lang="en-US" dirty="0"/>
              <a:t>P vs N P</a:t>
            </a:r>
            <a:r>
              <a:rPr lang="ru-RU" dirty="0"/>
              <a:t> классы </a:t>
            </a:r>
          </a:p>
          <a:p>
            <a:r>
              <a:rPr lang="ru-RU" dirty="0"/>
              <a:t>Вычислительная сложность и физика. </a:t>
            </a:r>
          </a:p>
          <a:p>
            <a:r>
              <a:rPr lang="ru-RU" dirty="0"/>
              <a:t>Информационный  анализ комбинаторных задач</a:t>
            </a:r>
          </a:p>
          <a:p>
            <a:r>
              <a:rPr lang="ru-RU" dirty="0"/>
              <a:t>Фазовые переходы в проблеме вычислительной сложности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1FEC60-5751-4C34-8FEB-4EB0ADE3D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2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E0F62-AE52-4C63-9AD2-2E81CA35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Мотивация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6DDDF6-2AAC-41BB-9FAF-C1DB965BA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84784"/>
            <a:ext cx="8280920" cy="475252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Обмен идеями и методами между математикой, физикой и компьютерными науками связан с  возможностями моделированием процессов с использованием компьютерных технологий</a:t>
            </a:r>
          </a:p>
          <a:p>
            <a:pPr algn="just"/>
            <a:r>
              <a:rPr lang="ru-RU" dirty="0"/>
              <a:t>Особый интерес  имеет обмен идеями и методами между </a:t>
            </a:r>
            <a:r>
              <a:rPr lang="ru-RU" dirty="0">
                <a:solidFill>
                  <a:srgbClr val="FF0000"/>
                </a:solidFill>
              </a:rPr>
              <a:t>физикой и теорией сложности вычислений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Так, рассмотрение физических проблем с позиций необходимых для их решения вычислительных ресурсов (процессорное время, память), уже привело к понятиям </a:t>
            </a:r>
            <a:r>
              <a:rPr lang="ru-RU" dirty="0" err="1"/>
              <a:t>полиномиально</a:t>
            </a:r>
            <a:r>
              <a:rPr lang="ru-RU" dirty="0"/>
              <a:t> (легко) и экспоненциально (сложно)  решаемых физических проблем.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AA11BF-E959-4BD8-A89B-DA90DBAB5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0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D1DED-5988-4BA3-84D2-41C1235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Формально трудные проблемы физики ….легко численно решить.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3AA021-FF3D-4C26-8EC1-DE6945D52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Теория сложности основана на оценках, относящихся к наихудшему случаю, усредненному по разумной совокупности экземпляров (примеров). </a:t>
            </a:r>
          </a:p>
          <a:p>
            <a:pPr algn="just"/>
            <a:r>
              <a:rPr lang="ru-RU" dirty="0"/>
              <a:t>Практика вычислений состоит в том, что трудные проблемы выделить в особое множество  критических ситуаций и областей.</a:t>
            </a:r>
          </a:p>
          <a:p>
            <a:pPr algn="just"/>
            <a:r>
              <a:rPr lang="ru-RU" dirty="0"/>
              <a:t>Итак, вариация параметры в критической области приводит к </a:t>
            </a:r>
            <a:r>
              <a:rPr lang="ru-RU" dirty="0">
                <a:solidFill>
                  <a:srgbClr val="FF0000"/>
                </a:solidFill>
              </a:rPr>
              <a:t>резким изменения </a:t>
            </a:r>
            <a:r>
              <a:rPr lang="ru-RU" dirty="0"/>
              <a:t>сложности решаемой проблемы, что напоминает изменения, связанные с фазовыми переходами в физических системах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684D1B-E36C-4CC5-A49F-E8EA1D0D2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12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C8193-B0DD-4D2C-8935-94694F732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224644"/>
            <a:ext cx="7956884" cy="1008112"/>
          </a:xfrm>
        </p:spPr>
        <p:txBody>
          <a:bodyPr>
            <a:normAutofit/>
          </a:bodyPr>
          <a:lstStyle/>
          <a:p>
            <a:r>
              <a:rPr lang="ru-RU" dirty="0"/>
              <a:t>Фазовые переходы в физических и вычислительных системах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7A3945-2B98-4966-A5ED-223E83EE8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Фазовые переходы (резкое изменение энтропии) в физике изучаются в рамках статистической механики, а аналогичные процессы изменения сложности  в компьютерных науках – методами совмещения дедуктивного и индуктивного способа решения, что позволяет </a:t>
            </a:r>
          </a:p>
          <a:p>
            <a:pPr lvl="1" algn="just"/>
            <a:r>
              <a:rPr lang="ru-RU" dirty="0"/>
              <a:t>формальные задачи сформулировать в терминах достижения экстремальных значений переменных, которые имеют ясный физический смысл</a:t>
            </a:r>
          </a:p>
          <a:p>
            <a:pPr lvl="1" algn="just"/>
            <a:r>
              <a:rPr lang="ru-RU" dirty="0"/>
              <a:t>искать  решения в классе  суперпозиции возможных состояний ( квантовые вычисления), а выбор конкретных значений производить методом статистических решений. </a:t>
            </a:r>
          </a:p>
          <a:p>
            <a:pPr algn="just"/>
            <a:r>
              <a:rPr lang="ru-RU" dirty="0"/>
              <a:t> 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CB6A9D-2610-40FA-8BA5-ED7590AF0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1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9EA90-DEE0-4D49-BB53-384C5EAD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Мера сложности алгоритмов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59A15F-9461-4B3F-9E0D-01A8E224D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Понятие </a:t>
            </a:r>
            <a:r>
              <a:rPr lang="ru-RU" dirty="0">
                <a:solidFill>
                  <a:srgbClr val="7030A0"/>
                </a:solidFill>
              </a:rPr>
              <a:t>вычислительная сложность </a:t>
            </a:r>
            <a:r>
              <a:rPr lang="ru-RU" dirty="0"/>
              <a:t>на практике это мера затрат времени, необходимых для решения прикладной проблемы. </a:t>
            </a:r>
          </a:p>
          <a:p>
            <a:pPr algn="just"/>
            <a:r>
              <a:rPr lang="ru-RU" dirty="0"/>
              <a:t>Эта мера существенно зависит от реализации алгоритма в виде программы, а также от аппаратного обеспечения  компьютера, на котором работает эта программа.</a:t>
            </a:r>
          </a:p>
          <a:p>
            <a:pPr algn="just"/>
            <a:r>
              <a:rPr lang="ru-RU" dirty="0"/>
              <a:t>Теория сложности пытается ответить на вопрос:</a:t>
            </a:r>
          </a:p>
          <a:p>
            <a:pPr lvl="1" algn="just"/>
            <a:r>
              <a:rPr lang="ru-RU" dirty="0"/>
              <a:t>Что значит, что физическая (математическая) </a:t>
            </a:r>
            <a:r>
              <a:rPr lang="ru-RU" dirty="0">
                <a:solidFill>
                  <a:srgbClr val="7030A0"/>
                </a:solidFill>
              </a:rPr>
              <a:t>проблема разрешима </a:t>
            </a:r>
            <a:r>
              <a:rPr lang="en-US" dirty="0">
                <a:solidFill>
                  <a:srgbClr val="7030A0"/>
                </a:solidFill>
              </a:rPr>
              <a:t>?</a:t>
            </a:r>
          </a:p>
          <a:p>
            <a:pPr algn="just"/>
            <a:r>
              <a:rPr lang="ru-RU" dirty="0"/>
              <a:t>Проблема является разрешимой, если она</a:t>
            </a:r>
            <a:r>
              <a:rPr lang="en-US" dirty="0"/>
              <a:t> </a:t>
            </a:r>
            <a:r>
              <a:rPr lang="ru-RU" dirty="0"/>
              <a:t>может быть решена …. </a:t>
            </a:r>
            <a:r>
              <a:rPr lang="ru-RU" dirty="0">
                <a:solidFill>
                  <a:srgbClr val="C00000"/>
                </a:solidFill>
              </a:rPr>
              <a:t>за конечное время </a:t>
            </a:r>
            <a:r>
              <a:rPr lang="ru-RU" dirty="0"/>
              <a:t>с помощью компьютерной программы, написанной на некотором языке программирования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B37AB8-4E80-484E-9742-3D60BC8CF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57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6EFBC-D391-459C-A56D-22070861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Временная сложность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BEDC53-1DBD-43A5-BCA5-A569F0A3F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7" y="1484784"/>
            <a:ext cx="8291191" cy="4752528"/>
          </a:xfrm>
        </p:spPr>
        <p:txBody>
          <a:bodyPr>
            <a:normAutofit/>
          </a:bodyPr>
          <a:lstStyle/>
          <a:p>
            <a:r>
              <a:rPr lang="ru-RU" dirty="0"/>
              <a:t>Обычно рассматривается  наихудший вариант сложности </a:t>
            </a:r>
            <a:r>
              <a:rPr lang="en-US" dirty="0"/>
              <a:t>T(n) = max t(x)</a:t>
            </a:r>
            <a:r>
              <a:rPr lang="ru-RU" dirty="0"/>
              <a:t>, где </a:t>
            </a:r>
            <a:r>
              <a:rPr lang="en-US" dirty="0"/>
              <a:t>t(x) </a:t>
            </a:r>
            <a:r>
              <a:rPr lang="ru-RU" dirty="0"/>
              <a:t>– </a:t>
            </a:r>
            <a:r>
              <a:rPr lang="ru-RU" dirty="0">
                <a:solidFill>
                  <a:srgbClr val="C00000"/>
                </a:solidFill>
              </a:rPr>
              <a:t>время работы алгоритма  </a:t>
            </a:r>
            <a:r>
              <a:rPr lang="ru-RU" dirty="0"/>
              <a:t>для входных данных </a:t>
            </a:r>
            <a:r>
              <a:rPr lang="en-US" dirty="0"/>
              <a:t>x</a:t>
            </a:r>
            <a:r>
              <a:rPr lang="ru-RU" dirty="0"/>
              <a:t> , а максимум берется по всем экземплярам задачи размера </a:t>
            </a:r>
            <a:r>
              <a:rPr lang="en-US" dirty="0"/>
              <a:t>n. </a:t>
            </a:r>
            <a:endParaRPr lang="ru-RU" dirty="0"/>
          </a:p>
          <a:p>
            <a:pPr algn="just"/>
            <a:r>
              <a:rPr lang="ru-RU" dirty="0"/>
              <a:t>Измерение времени  означает подсчет количества элементарных операций, выполняемых алгоритмом. </a:t>
            </a:r>
          </a:p>
          <a:p>
            <a:pPr algn="just"/>
            <a:r>
              <a:rPr lang="ru-RU" dirty="0"/>
              <a:t>В теории не </a:t>
            </a:r>
            <a:r>
              <a:rPr lang="ru-RU" dirty="0">
                <a:solidFill>
                  <a:srgbClr val="7030A0"/>
                </a:solidFill>
              </a:rPr>
              <a:t>требуется рассматривать точное число </a:t>
            </a:r>
            <a:r>
              <a:rPr lang="ru-RU" dirty="0"/>
              <a:t>T(n) элементарных операций, а только асимптотическое поведение T(n) для больших значений n, обозначаемых символами </a:t>
            </a:r>
            <a:r>
              <a:rPr lang="en-US" dirty="0"/>
              <a:t>g(n)</a:t>
            </a:r>
            <a:endParaRPr lang="ru-RU" dirty="0"/>
          </a:p>
          <a:p>
            <a:pPr algn="just"/>
            <a:endParaRPr lang="en-US" dirty="0"/>
          </a:p>
          <a:p>
            <a:pPr marL="0" indent="0" algn="ctr">
              <a:buNone/>
            </a:pPr>
            <a:r>
              <a:rPr lang="pt-BR" dirty="0"/>
              <a:t>T(n) ≤ c*g(n)</a:t>
            </a:r>
            <a:r>
              <a:rPr lang="ru-RU" dirty="0"/>
              <a:t>,</a:t>
            </a:r>
            <a:r>
              <a:rPr lang="pt-BR" dirty="0"/>
              <a:t> </a:t>
            </a:r>
            <a:r>
              <a:rPr lang="ru-RU" dirty="0"/>
              <a:t>для </a:t>
            </a:r>
            <a:r>
              <a:rPr lang="pt-BR" dirty="0"/>
              <a:t>n ≥ n</a:t>
            </a:r>
            <a:r>
              <a:rPr lang="pt-BR" baseline="-25000" dirty="0"/>
              <a:t>0</a:t>
            </a:r>
            <a:endParaRPr lang="ru-RU" baseline="-25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A22107-EEE6-44A9-BADF-C4504A964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44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7867D-729C-472C-8491-C11313C1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классы сложности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785D0C-1832-4A4E-9278-470A39869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7" y="1484784"/>
            <a:ext cx="8291191" cy="47525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временная сложность алгоритма является </a:t>
            </a:r>
            <a:r>
              <a:rPr lang="ru-RU" dirty="0">
                <a:solidFill>
                  <a:srgbClr val="C00000"/>
                </a:solidFill>
              </a:rPr>
              <a:t>верхней границей </a:t>
            </a:r>
            <a:r>
              <a:rPr lang="ru-RU" dirty="0"/>
              <a:t>для  его алгоритмической сложности, которая зависит от </a:t>
            </a:r>
            <a:r>
              <a:rPr lang="en-US" dirty="0"/>
              <a:t>n. </a:t>
            </a:r>
          </a:p>
          <a:p>
            <a:r>
              <a:rPr lang="ru-RU" dirty="0"/>
              <a:t>Пример. Умножение двух матриц n × n </a:t>
            </a:r>
            <a:r>
              <a:rPr lang="ru-RU" dirty="0">
                <a:solidFill>
                  <a:srgbClr val="C00000"/>
                </a:solidFill>
              </a:rPr>
              <a:t>требует n</a:t>
            </a:r>
            <a:r>
              <a:rPr lang="ru-RU" baseline="30000" dirty="0">
                <a:solidFill>
                  <a:srgbClr val="C00000"/>
                </a:solidFill>
              </a:rPr>
              <a:t>3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умножений, означает ли это, что задача сложность не может быть более высокого порядка малости, чем О(n</a:t>
            </a:r>
            <a:r>
              <a:rPr lang="ru-RU" baseline="30000" dirty="0"/>
              <a:t>3</a:t>
            </a:r>
            <a:r>
              <a:rPr lang="ru-RU" dirty="0"/>
              <a:t>)?</a:t>
            </a:r>
          </a:p>
          <a:p>
            <a:pPr lvl="1"/>
            <a:r>
              <a:rPr lang="ru-RU" dirty="0"/>
              <a:t>быстрый алгоритм умножения требует </a:t>
            </a:r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a</a:t>
            </a:r>
            <a:r>
              <a:rPr lang="en-US" dirty="0"/>
              <a:t>), a&lt;3. </a:t>
            </a:r>
            <a:r>
              <a:rPr lang="ru-RU" dirty="0"/>
              <a:t>Так «рекордное значение» а=2.38.</a:t>
            </a:r>
          </a:p>
          <a:p>
            <a:pPr algn="just"/>
            <a:r>
              <a:rPr lang="ru-RU" dirty="0"/>
              <a:t>Квадратная матрица </a:t>
            </a:r>
            <a:r>
              <a:rPr lang="en-US" dirty="0" err="1"/>
              <a:t>nxn</a:t>
            </a:r>
            <a:r>
              <a:rPr lang="en-US" dirty="0"/>
              <a:t> </a:t>
            </a:r>
            <a:r>
              <a:rPr lang="ru-RU" dirty="0"/>
              <a:t>имеет </a:t>
            </a:r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ru-RU" dirty="0"/>
              <a:t> элементов и не может иметь меньше элементов. Проблема сложности вычислений зависит от понятия «размера».</a:t>
            </a:r>
          </a:p>
          <a:p>
            <a:pPr algn="just"/>
            <a:r>
              <a:rPr lang="ru-RU" dirty="0"/>
              <a:t>Поэтому для сравнения алгоритмов требуется однозначное определение размера задачи.</a:t>
            </a:r>
          </a:p>
          <a:p>
            <a:pPr algn="just"/>
            <a:r>
              <a:rPr lang="ru-RU" dirty="0"/>
              <a:t>Если проблема может быть решена алгоритмом с временной сложностью (</a:t>
            </a:r>
            <a:r>
              <a:rPr lang="ru-RU" dirty="0" err="1"/>
              <a:t>n</a:t>
            </a:r>
            <a:r>
              <a:rPr lang="ru-RU" baseline="30000" dirty="0" err="1"/>
              <a:t>k</a:t>
            </a:r>
            <a:r>
              <a:rPr lang="ru-RU" dirty="0"/>
              <a:t>) для некоторого k,  то </a:t>
            </a:r>
            <a:r>
              <a:rPr lang="ru-RU" dirty="0">
                <a:solidFill>
                  <a:srgbClr val="C00000"/>
                </a:solidFill>
              </a:rPr>
              <a:t>это разрешима или полиномиальная сложность, класс Р. </a:t>
            </a:r>
          </a:p>
          <a:p>
            <a:pPr algn="just"/>
            <a:r>
              <a:rPr lang="ru-RU" dirty="0"/>
              <a:t>Проблемы, которые могут быть решены только алгоритмами с </a:t>
            </a:r>
            <a:r>
              <a:rPr lang="ru-RU" dirty="0" err="1"/>
              <a:t>неполиномиальным</a:t>
            </a:r>
            <a:r>
              <a:rPr lang="ru-RU" dirty="0"/>
              <a:t> временем работы, такими как О(2</a:t>
            </a:r>
            <a:r>
              <a:rPr lang="ru-RU" baseline="30000" dirty="0"/>
              <a:t>n</a:t>
            </a:r>
            <a:r>
              <a:rPr lang="ru-RU" dirty="0"/>
              <a:t> ) или О(</a:t>
            </a:r>
            <a:r>
              <a:rPr lang="en-US" dirty="0"/>
              <a:t>n!</a:t>
            </a:r>
            <a:r>
              <a:rPr lang="ru-RU" dirty="0"/>
              <a:t>),  - эти проблемы образуют </a:t>
            </a:r>
            <a:r>
              <a:rPr lang="ru-RU" dirty="0">
                <a:solidFill>
                  <a:srgbClr val="C00000"/>
                </a:solidFill>
              </a:rPr>
              <a:t>класс и неразрешимых задач, класс </a:t>
            </a:r>
            <a:r>
              <a:rPr lang="en-US" dirty="0">
                <a:solidFill>
                  <a:srgbClr val="C00000"/>
                </a:solidFill>
              </a:rPr>
              <a:t>NP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D89160-1CF9-4EF0-B272-8805C0271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0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2F526-BC7F-87A3-231B-81B13D82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обсуждали на прошлой лекции</a:t>
            </a:r>
            <a:r>
              <a:rPr lang="en-US" dirty="0"/>
              <a:t> (1)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E47ACE-8980-721F-D112-593F53594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энтропия">
            <a:extLst>
              <a:ext uri="{FF2B5EF4-FFF2-40B4-BE49-F238E27FC236}">
                <a16:creationId xmlns:a16="http://schemas.microsoft.com/office/drawing/2014/main" id="{3C1E58FD-40B1-09BC-CD9D-D94BEE5DBD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6" y="1389464"/>
            <a:ext cx="7848600" cy="319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DED5E-875E-91A6-B75B-807377AD29A6}"/>
              </a:ext>
            </a:extLst>
          </p:cNvPr>
          <p:cNvSpPr txBox="1"/>
          <p:nvPr/>
        </p:nvSpPr>
        <p:spPr>
          <a:xfrm>
            <a:off x="225787" y="4232950"/>
            <a:ext cx="874897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dirty="0">
                <a:solidFill>
                  <a:srgbClr val="111111"/>
                </a:solidFill>
                <a:effectLst/>
                <a:latin typeface="-apple-system"/>
              </a:rPr>
              <a:t>Энтропия </a:t>
            </a:r>
            <a:r>
              <a:rPr lang="ru-RU" sz="18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— (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YS Text"/>
              </a:rPr>
              <a:t> греч. </a:t>
            </a:r>
            <a:r>
              <a:rPr lang="el-GR" sz="1800" b="0" i="0" u="none" strike="noStrike" dirty="0" err="1">
                <a:solidFill>
                  <a:srgbClr val="333333"/>
                </a:solidFill>
                <a:effectLst/>
                <a:latin typeface="YS Text"/>
              </a:rPr>
              <a:t>ἐντροπία</a:t>
            </a:r>
            <a:r>
              <a:rPr lang="el-GR" sz="1800" b="0" i="0" u="none" strike="noStrike" dirty="0">
                <a:solidFill>
                  <a:srgbClr val="333333"/>
                </a:solidFill>
                <a:effectLst/>
                <a:latin typeface="YS Text"/>
              </a:rPr>
              <a:t> – 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YS Text"/>
              </a:rPr>
              <a:t>преобразование, превращение)</a:t>
            </a:r>
            <a:endParaRPr lang="ru-RU" sz="1800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7030A0"/>
                </a:solidFill>
                <a:effectLst/>
                <a:latin typeface="-apple-system"/>
              </a:rPr>
              <a:t>термодинамическая</a:t>
            </a:r>
            <a:r>
              <a:rPr lang="ru-RU" sz="18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: характеризует долю 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YS Text"/>
              </a:rPr>
              <a:t>внутренней энергии системы, которая не может быть преобразована (превращена) в работу</a:t>
            </a:r>
            <a:r>
              <a:rPr lang="ru-RU" sz="18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( мера энергии, которая 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YS Text"/>
              </a:rPr>
              <a:t>необратимо  рассеивается, вероятность реализации конкретного макроскопического состояния, ) </a:t>
            </a:r>
            <a:endParaRPr lang="ru-RU" sz="1600" b="0" i="0" u="none" strike="noStrike" dirty="0">
              <a:solidFill>
                <a:srgbClr val="333333"/>
              </a:solidFill>
              <a:effectLst/>
              <a:latin typeface="YS Tex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C00000"/>
                </a:solidFill>
                <a:effectLst/>
                <a:latin typeface="-apple-system"/>
              </a:rPr>
              <a:t>информационная:</a:t>
            </a:r>
            <a:r>
              <a:rPr lang="ru-RU" sz="18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характеризует </a:t>
            </a:r>
            <a:r>
              <a:rPr lang="ru-RU" sz="1800" dirty="0">
                <a:solidFill>
                  <a:srgbClr val="111111"/>
                </a:solidFill>
                <a:latin typeface="-apple-system"/>
              </a:rPr>
              <a:t>долю </a:t>
            </a:r>
            <a:r>
              <a:rPr lang="ru-RU" sz="18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информации о системе, которая не может быть превращена в точное описание системы, 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YS Text"/>
              </a:rPr>
              <a:t>безусловная </a:t>
            </a:r>
            <a:r>
              <a:rPr lang="ru-RU" sz="1800" b="1" i="0" u="none" strike="noStrike" dirty="0">
                <a:solidFill>
                  <a:srgbClr val="333333"/>
                </a:solidFill>
                <a:effectLst/>
                <a:latin typeface="YS Text"/>
              </a:rPr>
              <a:t>энтропия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YS Text"/>
              </a:rPr>
              <a:t> – это максимальная </a:t>
            </a:r>
            <a:r>
              <a:rPr lang="ru-RU" sz="1800" b="1" i="0" u="none" strike="noStrike" dirty="0">
                <a:solidFill>
                  <a:srgbClr val="333333"/>
                </a:solidFill>
                <a:effectLst/>
                <a:latin typeface="YS Text"/>
              </a:rPr>
              <a:t>информация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YS Text"/>
              </a:rPr>
              <a:t>, потенциально содержащаяся в </a:t>
            </a:r>
            <a:r>
              <a:rPr lang="ru-RU" sz="1800" b="1" i="0" u="none" strike="noStrike" dirty="0">
                <a:solidFill>
                  <a:srgbClr val="333333"/>
                </a:solidFill>
                <a:effectLst/>
                <a:latin typeface="YS Text"/>
              </a:rPr>
              <a:t>системе.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80810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4195B-539D-4B31-98AD-59BC3DCD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Решаемые и нерешаемые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5F0CF-C7FC-47C2-83F3-CB0AE01E8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 практической точки зрения</a:t>
            </a:r>
          </a:p>
          <a:p>
            <a:pPr lvl="1" algn="just"/>
            <a:r>
              <a:rPr lang="ru-RU" dirty="0"/>
              <a:t> экспоненциальный по сложности алгоритм О(</a:t>
            </a:r>
            <a:r>
              <a:rPr lang="en-US" dirty="0"/>
              <a:t>2</a:t>
            </a:r>
            <a:r>
              <a:rPr lang="en-US" baseline="30000" dirty="0"/>
              <a:t>n</a:t>
            </a:r>
            <a:r>
              <a:rPr lang="en-US" dirty="0"/>
              <a:t>) </a:t>
            </a:r>
            <a:r>
              <a:rPr lang="ru-RU" dirty="0"/>
              <a:t>означает предел для </a:t>
            </a:r>
            <a:r>
              <a:rPr lang="en-US" dirty="0"/>
              <a:t>n </a:t>
            </a:r>
            <a:r>
              <a:rPr lang="ru-RU" dirty="0"/>
              <a:t>доступного размера проблемы, решение которой возможно </a:t>
            </a:r>
            <a:r>
              <a:rPr lang="ru-RU" dirty="0">
                <a:solidFill>
                  <a:srgbClr val="7030A0"/>
                </a:solidFill>
              </a:rPr>
              <a:t>на имеющемся оборудовании</a:t>
            </a:r>
            <a:r>
              <a:rPr lang="ru-RU" dirty="0"/>
              <a:t>.</a:t>
            </a:r>
          </a:p>
          <a:p>
            <a:pPr lvl="1" algn="just"/>
            <a:r>
              <a:rPr lang="ru-RU" dirty="0"/>
              <a:t>полиномиальный алгоритм О(</a:t>
            </a:r>
            <a:r>
              <a:rPr lang="en-US" dirty="0"/>
              <a:t>n) </a:t>
            </a:r>
            <a:r>
              <a:rPr lang="ru-RU" dirty="0"/>
              <a:t>или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ru-RU" dirty="0"/>
              <a:t>может быть реализован </a:t>
            </a:r>
            <a:r>
              <a:rPr lang="ru-RU" dirty="0">
                <a:solidFill>
                  <a:srgbClr val="7030A0"/>
                </a:solidFill>
              </a:rPr>
              <a:t>модернизацией существующего оборудования</a:t>
            </a:r>
          </a:p>
          <a:p>
            <a:pPr algn="just"/>
            <a:r>
              <a:rPr lang="ru-RU" dirty="0"/>
              <a:t>Однако, алгоритм (n</a:t>
            </a:r>
            <a:r>
              <a:rPr lang="ru-RU" baseline="30000" dirty="0"/>
              <a:t>100</a:t>
            </a:r>
            <a:r>
              <a:rPr lang="ru-RU" dirty="0"/>
              <a:t>) превосходит алгоритм (2</a:t>
            </a:r>
            <a:r>
              <a:rPr lang="ru-RU" baseline="30000" dirty="0"/>
              <a:t>n</a:t>
            </a:r>
            <a:r>
              <a:rPr lang="ru-RU" dirty="0"/>
              <a:t>) только для задач, которые никогда не возникнут в вашем приложении. </a:t>
            </a:r>
          </a:p>
          <a:p>
            <a:pPr algn="just"/>
            <a:r>
              <a:rPr lang="ru-RU" dirty="0"/>
              <a:t>Полиномиальный алгоритм решения задачи обычно сопровождается </a:t>
            </a:r>
            <a:r>
              <a:rPr lang="ru-RU" dirty="0">
                <a:solidFill>
                  <a:srgbClr val="C00000"/>
                </a:solidFill>
              </a:rPr>
              <a:t>пониманием сути </a:t>
            </a:r>
            <a:r>
              <a:rPr lang="ru-RU" dirty="0"/>
              <a:t>этой задачи, что позволяет найти полиномиальный алгоритм с малой степенью, обычно (</a:t>
            </a:r>
            <a:r>
              <a:rPr lang="ru-RU" dirty="0" err="1"/>
              <a:t>n</a:t>
            </a:r>
            <a:r>
              <a:rPr lang="ru-RU" baseline="30000" dirty="0" err="1"/>
              <a:t>k</a:t>
            </a:r>
            <a:r>
              <a:rPr lang="ru-RU" dirty="0"/>
              <a:t>), k = 1, 2,3. </a:t>
            </a:r>
          </a:p>
          <a:p>
            <a:pPr algn="just"/>
            <a:r>
              <a:rPr lang="ru-RU" dirty="0"/>
              <a:t>Полиномиальные алгоритмы с </a:t>
            </a:r>
            <a:r>
              <a:rPr lang="ru-RU" dirty="0">
                <a:solidFill>
                  <a:srgbClr val="7030A0"/>
                </a:solidFill>
              </a:rPr>
              <a:t>k &gt; 10 встречаются редко </a:t>
            </a:r>
            <a:r>
              <a:rPr lang="ru-RU" dirty="0"/>
              <a:t>и возникают в довольно эзотерических случаях.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4BE8AB-5CD0-4F0F-8D09-3F5A5ED35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45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65295-9CA0-421F-9026-BC50E0E9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Пример. Неразрешимые проблемы - задача коммивояжера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12459-4F1F-4C6B-AD98-30FFF518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34203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Задача. Дана карта со всеми городами и расстояниями между ними. Вопрос. В каком порядке коммивояжер должен посетить города, чтобы минимизировать общее расстояние, которое ему придется преодолеть.</a:t>
            </a:r>
          </a:p>
          <a:p>
            <a:pPr marL="0" indent="0" algn="just">
              <a:buNone/>
            </a:pPr>
            <a:r>
              <a:rPr lang="ru-RU" dirty="0"/>
              <a:t>На карте задается матрица расстояний (</a:t>
            </a:r>
            <a:r>
              <a:rPr lang="ru-RU" dirty="0" err="1"/>
              <a:t>dij</a:t>
            </a:r>
            <a:r>
              <a:rPr lang="ru-RU" dirty="0"/>
              <a:t>), где </a:t>
            </a:r>
            <a:r>
              <a:rPr lang="ru-RU" dirty="0" err="1"/>
              <a:t>dij</a:t>
            </a:r>
            <a:r>
              <a:rPr lang="ru-RU" dirty="0"/>
              <a:t> обозначает расстояние между городом номер i и городом номер j. </a:t>
            </a:r>
          </a:p>
          <a:p>
            <a:pPr marL="0" indent="0" algn="just">
              <a:buNone/>
            </a:pPr>
            <a:r>
              <a:rPr lang="ru-RU" dirty="0"/>
              <a:t>Маршрут  задается циклической перестановкой : [1 . . . n] 7→ [1 . . . n], где (i) обозначает преемника города i, и ваша задача может быть определена как: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9FBFF0-796F-48BC-832E-15522B041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CBD1AA-5317-4118-B423-D0EA4DE4B33A}"/>
              </a:ext>
            </a:extLst>
          </p:cNvPr>
          <p:cNvSpPr/>
          <p:nvPr/>
        </p:nvSpPr>
        <p:spPr>
          <a:xfrm>
            <a:off x="683568" y="458112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</a:rPr>
              <a:t>Дана матрица расстояний n × n с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</a:rPr>
              <a:t>элементами </a:t>
            </a:r>
            <a:r>
              <a:rPr lang="ru-RU" dirty="0" err="1">
                <a:latin typeface="Times New Roman" panose="02020603050405020304" pitchFamily="18" charset="0"/>
              </a:rPr>
              <a:t>dij</a:t>
            </a:r>
            <a:r>
              <a:rPr lang="ru-RU" dirty="0">
                <a:latin typeface="Times New Roman" panose="02020603050405020304" pitchFamily="18" charset="0"/>
              </a:rPr>
              <a:t> ≥ 0. Найдите циклическую перестановку </a:t>
            </a:r>
            <a:endParaRPr lang="en-US" dirty="0">
              <a:latin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p</a:t>
            </a:r>
            <a:r>
              <a:rPr lang="ru-RU" dirty="0">
                <a:latin typeface="Times New Roman" panose="02020603050405020304" pitchFamily="18" charset="0"/>
              </a:rPr>
              <a:t>: [1 . . . n] → [1 . . . n], которая минимизирует</a:t>
            </a:r>
            <a:endParaRPr lang="en-US" dirty="0">
              <a:latin typeface="Times New Roman" panose="02020603050405020304" pitchFamily="18" charset="0"/>
            </a:endParaRPr>
          </a:p>
          <a:p>
            <a:pPr lvl="8"/>
            <a:r>
              <a:rPr lang="en-US" dirty="0"/>
              <a:t>        n</a:t>
            </a:r>
          </a:p>
          <a:p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dirty="0"/>
              <a:t>(p) =       SUM d</a:t>
            </a:r>
            <a:r>
              <a:rPr lang="en-US" baseline="-25000" dirty="0"/>
              <a:t>ip(</a:t>
            </a:r>
            <a:r>
              <a:rPr lang="en-US" baseline="-25000" dirty="0" err="1"/>
              <a:t>i</a:t>
            </a:r>
            <a:r>
              <a:rPr lang="en-US" baseline="-25000" dirty="0"/>
              <a:t>)</a:t>
            </a:r>
            <a:endParaRPr lang="ru-RU" baseline="-25000" dirty="0"/>
          </a:p>
          <a:p>
            <a:r>
              <a:rPr lang="en-US" dirty="0"/>
              <a:t>              </a:t>
            </a:r>
            <a:r>
              <a:rPr lang="en-US" dirty="0" err="1"/>
              <a:t>i</a:t>
            </a:r>
            <a:r>
              <a:rPr lang="en-US" dirty="0"/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4837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6ADB0-52CE-4C91-8C26-6D3CC4CF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 – задача о назначениях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8D4BF-3ABD-4982-B742-43B4BDF1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Суть задачи в   наилучшем распределении некоторого числа работ между таким же числом исполнителей. </a:t>
            </a:r>
            <a:endParaRPr lang="en-US" dirty="0"/>
          </a:p>
          <a:p>
            <a:pPr algn="just"/>
            <a:r>
              <a:rPr lang="ru-RU" dirty="0"/>
              <a:t>Формулировка задачи: Имеется некоторое число работ и некоторое число исполнителей. </a:t>
            </a:r>
            <a:r>
              <a:rPr lang="ru-RU" dirty="0">
                <a:solidFill>
                  <a:srgbClr val="7030A0"/>
                </a:solidFill>
              </a:rPr>
              <a:t>Любой исполнитель может быть назначен на выполнение любой </a:t>
            </a:r>
            <a:r>
              <a:rPr lang="ru-RU" dirty="0"/>
              <a:t>(но только одной) работы, но с неодинаковыми затратами. Нужно распределить работы так, чтобы выполнить работы с минимальными затратами.</a:t>
            </a:r>
          </a:p>
          <a:p>
            <a:pPr algn="just"/>
            <a:r>
              <a:rPr lang="ru-RU" dirty="0"/>
              <a:t>Доказано, что задача имеет </a:t>
            </a:r>
            <a:r>
              <a:rPr lang="ru-RU" dirty="0">
                <a:solidFill>
                  <a:srgbClr val="7030A0"/>
                </a:solidFill>
              </a:rPr>
              <a:t>полиномиальное решение</a:t>
            </a:r>
            <a:r>
              <a:rPr lang="ru-RU" dirty="0"/>
              <a:t>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A4DF6F-7B81-4E77-9820-69DA1B282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45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A7D3F-AAA2-421A-827A-392B23BC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задачи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86E847-F6CB-4B9A-8770-F660A37B5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6" name="Picture 2" descr="https://wikimatik.ru/storage/app/media/Blog/Zadacha%20o%20naznachenii/Screenshot_1.png">
            <a:extLst>
              <a:ext uri="{FF2B5EF4-FFF2-40B4-BE49-F238E27FC236}">
                <a16:creationId xmlns:a16="http://schemas.microsoft.com/office/drawing/2014/main" id="{A6B9724D-BFBD-4D28-98CA-9C48A6D17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28900"/>
            <a:ext cx="13906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ikimatik.ru/storage/app/media/Blog/Zadacha%20o%20naznachenii/Screenshot_2.png">
            <a:extLst>
              <a:ext uri="{FF2B5EF4-FFF2-40B4-BE49-F238E27FC236}">
                <a16:creationId xmlns:a16="http://schemas.microsoft.com/office/drawing/2014/main" id="{0822DCC4-6256-4080-978B-0D95AF8EC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71" y="2219325"/>
            <a:ext cx="394335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1A4297-60D5-4B57-BA48-D30284F312C5}"/>
              </a:ext>
            </a:extLst>
          </p:cNvPr>
          <p:cNvSpPr txBox="1"/>
          <p:nvPr/>
        </p:nvSpPr>
        <p:spPr>
          <a:xfrm>
            <a:off x="179512" y="1484784"/>
            <a:ext cx="8795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/>
              <a:t>Имеется 4 склада А1, А2,А3,А4  и 4 магазина В1, В2, В3, В4. расстояние от каждого склада до магазина задана</a:t>
            </a:r>
          </a:p>
          <a:p>
            <a:pPr algn="l"/>
            <a:r>
              <a:rPr lang="ru-RU" sz="1800" dirty="0"/>
              <a:t>матрицей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636E6E-90DE-4629-9648-7CCCD4180A3F}"/>
              </a:ext>
            </a:extLst>
          </p:cNvPr>
          <p:cNvSpPr txBox="1"/>
          <p:nvPr/>
        </p:nvSpPr>
        <p:spPr>
          <a:xfrm>
            <a:off x="1907704" y="4009980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/>
              <a:t>Требуется</a:t>
            </a:r>
            <a:r>
              <a:rPr lang="ru-RU" sz="1800" dirty="0"/>
              <a:t>:</a:t>
            </a:r>
          </a:p>
          <a:p>
            <a:pPr algn="just"/>
            <a:r>
              <a:rPr lang="ru-RU" sz="1800" dirty="0"/>
              <a:t>Прикрепить склады к магазинам, чтобы суммарное расстояние было минимальным </a:t>
            </a:r>
          </a:p>
        </p:txBody>
      </p:sp>
    </p:spTree>
    <p:extLst>
      <p:ext uri="{BB962C8B-B14F-4D97-AF65-F5344CB8AC3E}">
        <p14:creationId xmlns:p14="http://schemas.microsoft.com/office/powerpoint/2010/main" val="1858858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5D0F8-5DBB-48B9-8971-C0623968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Почему  существуют неразрешимые задачи?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C26DA-F8C1-46A4-A57A-7E5614E8C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795247" cy="475252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Не существует доказательства, </a:t>
            </a:r>
            <a:r>
              <a:rPr lang="ru-RU" dirty="0">
                <a:solidFill>
                  <a:srgbClr val="7030A0"/>
                </a:solidFill>
              </a:rPr>
              <a:t>исключающего существование полиномиального алгоритма для  конкретной неразрешимой  задачи </a:t>
            </a:r>
            <a:r>
              <a:rPr lang="ru-RU" dirty="0"/>
              <a:t>поэтому, возможно, когда-нибудь кто-нибудь придумает такой алгоритм…и соответствующее математическое объяснение.</a:t>
            </a:r>
          </a:p>
          <a:p>
            <a:r>
              <a:rPr lang="ru-RU" dirty="0">
                <a:solidFill>
                  <a:srgbClr val="7030A0"/>
                </a:solidFill>
              </a:rPr>
              <a:t>Однако, почти аналогичные задачи </a:t>
            </a:r>
            <a:r>
              <a:rPr lang="ru-RU" dirty="0" err="1">
                <a:solidFill>
                  <a:srgbClr val="7030A0"/>
                </a:solidFill>
              </a:rPr>
              <a:t>полиномиально</a:t>
            </a:r>
            <a:r>
              <a:rPr lang="ru-RU" dirty="0">
                <a:solidFill>
                  <a:srgbClr val="7030A0"/>
                </a:solidFill>
              </a:rPr>
              <a:t>  разрешимы</a:t>
            </a:r>
            <a:r>
              <a:rPr lang="ru-RU" dirty="0"/>
              <a:t>. Например, дана матрица затрат n × n с элементами </a:t>
            </a:r>
            <a:r>
              <a:rPr lang="ru-RU" dirty="0" err="1"/>
              <a:t>dij</a:t>
            </a:r>
            <a:r>
              <a:rPr lang="ru-RU" dirty="0"/>
              <a:t> ≥ 0. Найдите перестановку </a:t>
            </a:r>
            <a:r>
              <a:rPr lang="en-US" dirty="0"/>
              <a:t>p</a:t>
            </a:r>
            <a:r>
              <a:rPr lang="ru-RU" dirty="0"/>
              <a:t> : [1 . . . n] → [1 . . . n], которая минимизирует</a:t>
            </a:r>
            <a:endParaRPr lang="en-US" dirty="0"/>
          </a:p>
          <a:p>
            <a:pPr marL="3657600" lvl="8" indent="0">
              <a:buNone/>
            </a:pPr>
            <a:r>
              <a:rPr lang="en-US" dirty="0"/>
              <a:t>n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dirty="0"/>
              <a:t>(p) =            SUM d</a:t>
            </a:r>
            <a:r>
              <a:rPr lang="en-US" baseline="-25000" dirty="0"/>
              <a:t>ip(</a:t>
            </a:r>
            <a:r>
              <a:rPr lang="en-US" baseline="-25000" dirty="0" err="1"/>
              <a:t>i</a:t>
            </a:r>
            <a:r>
              <a:rPr lang="en-US" baseline="-25000" dirty="0"/>
              <a:t>)</a:t>
            </a:r>
            <a:endParaRPr lang="ru-RU" baseline="-25000" dirty="0"/>
          </a:p>
          <a:p>
            <a:pPr marL="0" indent="0">
              <a:buNone/>
            </a:pPr>
            <a:r>
              <a:rPr lang="en-US" dirty="0"/>
              <a:t>           				</a:t>
            </a:r>
            <a:r>
              <a:rPr lang="en-US" dirty="0" err="1"/>
              <a:t>i</a:t>
            </a:r>
            <a:r>
              <a:rPr lang="en-US" dirty="0"/>
              <a:t>=1</a:t>
            </a:r>
          </a:p>
          <a:p>
            <a:pPr algn="just"/>
            <a:r>
              <a:rPr lang="ru-RU" dirty="0"/>
              <a:t>Единственное различие этих задач заключается в том, что последняя допускает </a:t>
            </a:r>
            <a:r>
              <a:rPr lang="ru-RU" dirty="0">
                <a:solidFill>
                  <a:srgbClr val="00B050"/>
                </a:solidFill>
              </a:rPr>
              <a:t>все перестановки </a:t>
            </a:r>
            <a:r>
              <a:rPr lang="ru-RU" dirty="0"/>
              <a:t>на n элементов, а </a:t>
            </a:r>
            <a:r>
              <a:rPr lang="ru-RU" dirty="0">
                <a:solidFill>
                  <a:srgbClr val="7030A0"/>
                </a:solidFill>
              </a:rPr>
              <a:t>не только циклические.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FB410F-FB3B-423B-9F59-260985A85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31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BF925-B0E8-4886-A3E2-89E5E3A1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Информационные аспекты  процессов вычислений как проблема разрешимости множеств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7A101F-A582-4DC8-8B01-4807D3E6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A158-4061-4C97-9CC3-E76F610CA134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092807-FE64-4152-BADB-BCC1367D41EA}"/>
              </a:ext>
            </a:extLst>
          </p:cNvPr>
          <p:cNvSpPr/>
          <p:nvPr/>
        </p:nvSpPr>
        <p:spPr>
          <a:xfrm>
            <a:off x="552454" y="1457261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Являются ли результаты моделирования разрешимым множеством 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7030A0"/>
                </a:solidFill>
              </a:rPr>
              <a:t>М</a:t>
            </a:r>
            <a:r>
              <a:rPr lang="ru-RU" sz="2000" dirty="0" err="1">
                <a:solidFill>
                  <a:srgbClr val="7030A0"/>
                </a:solidFill>
              </a:rPr>
              <a:t>ожно</a:t>
            </a:r>
            <a:r>
              <a:rPr lang="ru-RU" sz="2000" dirty="0">
                <a:solidFill>
                  <a:srgbClr val="7030A0"/>
                </a:solidFill>
              </a:rPr>
              <a:t> ли объяснить результаты моделирования, анализируя полученные данные ?</a:t>
            </a:r>
            <a:endParaRPr lang="en-US" sz="2000" dirty="0">
              <a:solidFill>
                <a:srgbClr val="7030A0"/>
              </a:solidFill>
            </a:endParaRPr>
          </a:p>
          <a:p>
            <a:pPr algn="just"/>
            <a:endParaRPr lang="en-US" sz="2000" dirty="0">
              <a:solidFill>
                <a:srgbClr val="7030A0"/>
              </a:solidFill>
            </a:endParaRPr>
          </a:p>
          <a:p>
            <a:pPr algn="just"/>
            <a:r>
              <a:rPr lang="ru-RU" sz="2000" dirty="0" err="1">
                <a:solidFill>
                  <a:srgbClr val="7030A0"/>
                </a:solidFill>
              </a:rPr>
              <a:t>Разреши́мое</a:t>
            </a:r>
            <a:r>
              <a:rPr lang="ru-RU" sz="2000" dirty="0"/>
              <a:t> множество (также, вычислимое) — множество натуральных чисел, для которого существует алгоритм, получающий на вход любое натуральное число и через конечное число шагов завершающийся утверждение, принадлежит ли оно данному множеству –&gt; (0,1).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Теорема</a:t>
            </a:r>
            <a:r>
              <a:rPr lang="ru-RU" sz="2000" dirty="0"/>
              <a:t>. множество является разрешимым, если его </a:t>
            </a:r>
            <a:r>
              <a:rPr lang="ru-RU" sz="2000" dirty="0">
                <a:solidFill>
                  <a:srgbClr val="7030A0"/>
                </a:solidFill>
              </a:rPr>
              <a:t>характеристическая функция вычислима</a:t>
            </a:r>
            <a:r>
              <a:rPr lang="ru-RU" sz="2000" dirty="0"/>
              <a:t>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Теорема</a:t>
            </a:r>
            <a:r>
              <a:rPr lang="ru-RU" sz="2000" dirty="0"/>
              <a:t>. Множество разрешимо тогда и тогда, когда оно и его дополнение </a:t>
            </a:r>
            <a:r>
              <a:rPr lang="ru-RU" sz="2000" dirty="0">
                <a:solidFill>
                  <a:srgbClr val="7030A0"/>
                </a:solidFill>
              </a:rPr>
              <a:t>перечислимо</a:t>
            </a:r>
            <a:r>
              <a:rPr lang="ru-RU" sz="2000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90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30A55-B7FE-4E47-AAD1-69CB0EA3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Информационная основа объяснения и предсказания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402403-E3CF-499A-8686-594C72F55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Объяснения неизбежно включают то,  что непосредственно в эксперименте </a:t>
            </a:r>
            <a:r>
              <a:rPr lang="ru-RU" dirty="0">
                <a:solidFill>
                  <a:srgbClr val="7030A0"/>
                </a:solidFill>
              </a:rPr>
              <a:t>не наблюдается </a:t>
            </a:r>
            <a:r>
              <a:rPr lang="ru-RU" dirty="0"/>
              <a:t>( атомы и силы; законы эволюции; контекст эксперимента). </a:t>
            </a:r>
          </a:p>
          <a:p>
            <a:pPr algn="just"/>
            <a:r>
              <a:rPr lang="ru-RU" dirty="0"/>
              <a:t>Чем «глубже» ( по времени или масштабу) объяснение, тем к более </a:t>
            </a:r>
            <a:r>
              <a:rPr lang="ru-RU" dirty="0">
                <a:solidFill>
                  <a:srgbClr val="00B050"/>
                </a:solidFill>
              </a:rPr>
              <a:t>отдаленным</a:t>
            </a:r>
            <a:r>
              <a:rPr lang="ru-RU" dirty="0"/>
              <a:t> от непосредственного </a:t>
            </a:r>
            <a:r>
              <a:rPr lang="ru-RU" dirty="0">
                <a:solidFill>
                  <a:srgbClr val="00B050"/>
                </a:solidFill>
              </a:rPr>
              <a:t>опыта</a:t>
            </a:r>
            <a:r>
              <a:rPr lang="ru-RU" dirty="0"/>
              <a:t> сущностям оно обращается. </a:t>
            </a:r>
          </a:p>
          <a:p>
            <a:pPr algn="just"/>
            <a:r>
              <a:rPr lang="ru-RU" dirty="0"/>
              <a:t>Информационные сущности, формирующие структуру реальности, определяют и границы  опыта. Представление о наличии </a:t>
            </a:r>
            <a:r>
              <a:rPr lang="ru-RU" dirty="0">
                <a:solidFill>
                  <a:srgbClr val="00B050"/>
                </a:solidFill>
              </a:rPr>
              <a:t>единственного исхода </a:t>
            </a:r>
            <a:r>
              <a:rPr lang="ru-RU" dirty="0"/>
              <a:t>любого эксперимента —неверно, т.е. закон исключенного третьего </a:t>
            </a:r>
          </a:p>
          <a:p>
            <a:pPr algn="just"/>
            <a:endParaRPr lang="ru-RU" dirty="0"/>
          </a:p>
          <a:p>
            <a:pPr marL="400050" lvl="1" indent="0" algn="just">
              <a:buNone/>
            </a:pPr>
            <a:r>
              <a:rPr lang="ru-RU" dirty="0"/>
              <a:t>не является основой научного понимания !</a:t>
            </a:r>
            <a:r>
              <a:rPr lang="en-US" dirty="0"/>
              <a:t>? </a:t>
            </a:r>
            <a:endParaRPr lang="ru-RU" dirty="0"/>
          </a:p>
          <a:p>
            <a:pPr marL="685800" lvl="1" algn="just"/>
            <a:r>
              <a:rPr lang="ru-RU" dirty="0"/>
              <a:t>Остается  остается только 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E3431A-BC71-4364-B2A9-6B077436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A158-4061-4C97-9CC3-E76F610CA134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06CA1F8-3172-486B-8C16-74AA7B77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8044" y="4441011"/>
            <a:ext cx="1381849" cy="595678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29BDFC6-B21B-4373-929B-791BAAA02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5494444"/>
            <a:ext cx="2917184" cy="112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456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66E90-3726-489D-ACDB-D8D08B6F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39" y="0"/>
            <a:ext cx="8671837" cy="1125538"/>
          </a:xfrm>
        </p:spPr>
        <p:txBody>
          <a:bodyPr/>
          <a:lstStyle/>
          <a:p>
            <a:r>
              <a:rPr lang="ru-RU" dirty="0"/>
              <a:t>Информация как мера  объема понятий </a:t>
            </a:r>
            <a:r>
              <a:rPr lang="en-US" dirty="0"/>
              <a:t>vs </a:t>
            </a:r>
            <a:r>
              <a:rPr lang="ru-RU" dirty="0"/>
              <a:t>содержательного  объяснения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472A71-9D76-454C-A989-2E1F7724C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64996" cy="46355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Суть в том</a:t>
            </a:r>
            <a:r>
              <a:rPr lang="en-US" dirty="0"/>
              <a:t>: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/>
              <a:t>как  отличить </a:t>
            </a:r>
          </a:p>
          <a:p>
            <a:pPr lvl="1"/>
            <a:r>
              <a:rPr lang="ru-RU" dirty="0"/>
              <a:t>содержательное «понимание» от простого «объемного» знания?</a:t>
            </a:r>
          </a:p>
          <a:p>
            <a:r>
              <a:rPr lang="ru-RU" dirty="0"/>
              <a:t>ответ на вопрос</a:t>
            </a:r>
            <a:r>
              <a:rPr lang="en-US" dirty="0"/>
              <a:t> </a:t>
            </a:r>
            <a:r>
              <a:rPr lang="ru-RU" dirty="0">
                <a:solidFill>
                  <a:srgbClr val="7030A0"/>
                </a:solidFill>
              </a:rPr>
              <a:t>«почему»  </a:t>
            </a:r>
            <a:r>
              <a:rPr lang="ru-RU" dirty="0"/>
              <a:t>отличается от ответа на вопрос </a:t>
            </a:r>
            <a:r>
              <a:rPr lang="ru-RU" dirty="0">
                <a:solidFill>
                  <a:srgbClr val="7030A0"/>
                </a:solidFill>
              </a:rPr>
              <a:t>«что»   </a:t>
            </a:r>
          </a:p>
          <a:p>
            <a:r>
              <a:rPr lang="ru-RU" dirty="0"/>
              <a:t>точные (выражаемые математическими формулами) законы естественных наук отличаются от эмпирических правил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1E2F95-E85D-4F66-9311-1A22D951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A158-4061-4C97-9CC3-E76F610CA134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468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37767-4B6D-4800-BD04-2F0D5FCE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Новые  данные </a:t>
            </a:r>
            <a:r>
              <a:rPr lang="en-US" dirty="0"/>
              <a:t>vs </a:t>
            </a:r>
            <a:r>
              <a:rPr lang="ru-RU" dirty="0"/>
              <a:t>новое понимание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BE76A-4BE8-4CF9-BBAB-9C2339154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73" y="1125538"/>
            <a:ext cx="8122012" cy="5508612"/>
          </a:xfrm>
        </p:spPr>
        <p:txBody>
          <a:bodyPr/>
          <a:lstStyle/>
          <a:p>
            <a:pPr algn="just"/>
            <a:r>
              <a:rPr lang="ru-RU" dirty="0"/>
              <a:t>смысл </a:t>
            </a:r>
            <a:r>
              <a:rPr lang="ru-RU" dirty="0">
                <a:solidFill>
                  <a:srgbClr val="7030A0"/>
                </a:solidFill>
              </a:rPr>
              <a:t>«глубоких» объяснений состоит </a:t>
            </a:r>
            <a:r>
              <a:rPr lang="ru-RU" dirty="0"/>
              <a:t>в том, что они охватывают не только текущие и доступные для «измерения»  ситуации, </a:t>
            </a:r>
            <a:r>
              <a:rPr lang="ru-RU" dirty="0">
                <a:solidFill>
                  <a:srgbClr val="7030A0"/>
                </a:solidFill>
              </a:rPr>
              <a:t>но и потенциально возможные или пока еще незнакомые</a:t>
            </a:r>
            <a:r>
              <a:rPr lang="ru-RU" dirty="0"/>
              <a:t>…</a:t>
            </a:r>
          </a:p>
          <a:p>
            <a:pPr lvl="1" algn="just"/>
            <a:r>
              <a:rPr lang="ru-RU" dirty="0"/>
              <a:t>Каково информационное содержание того, что мы </a:t>
            </a:r>
            <a:r>
              <a:rPr lang="ru-RU" dirty="0">
                <a:solidFill>
                  <a:srgbClr val="002060"/>
                </a:solidFill>
              </a:rPr>
              <a:t>понимаем - квазары состоят из вещества, находящегося в процессе падения в черную дыры, </a:t>
            </a:r>
            <a:r>
              <a:rPr lang="ru-RU" dirty="0"/>
              <a:t>со столь сильным гравитационным полем, что из него этого поля невозможно вырваться </a:t>
            </a:r>
            <a:r>
              <a:rPr lang="en-US" dirty="0"/>
              <a:t>?</a:t>
            </a:r>
            <a:endParaRPr lang="ru-RU" dirty="0"/>
          </a:p>
          <a:p>
            <a:pPr lvl="1" algn="just"/>
            <a:r>
              <a:rPr lang="ru-RU" dirty="0"/>
              <a:t>Понимание позволяет оценить </a:t>
            </a:r>
            <a:r>
              <a:rPr lang="ru-RU" dirty="0">
                <a:solidFill>
                  <a:srgbClr val="FF0000"/>
                </a:solidFill>
              </a:rPr>
              <a:t>температуру квазара </a:t>
            </a:r>
            <a:r>
              <a:rPr lang="ru-RU" dirty="0"/>
              <a:t>даже если мы непосредственно измерить «температуру» квазара  не можем </a:t>
            </a:r>
          </a:p>
          <a:p>
            <a:pPr algn="just"/>
            <a:r>
              <a:rPr lang="ru-RU" dirty="0"/>
              <a:t>Какая информация нужна, чтобы построить мост через реку 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D806E3-C38E-4886-A90B-F73CFDE4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A158-4061-4C97-9CC3-E76F610CA134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DBF0B4-D917-45AC-ABED-304B186CB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612868"/>
            <a:ext cx="4752528" cy="10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00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677D9-3905-4A28-B634-9A4454A0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Редукционизм: «объяснение данных  на основе законов природы»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36C36F-B1F6-41F0-B880-7BEC43285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Математически законы движения можно выразить системой уравнений. У этих уравнений существует много различных решений, каждое из которых описывает какую-то возможную траекторию. </a:t>
            </a:r>
          </a:p>
          <a:p>
            <a:pPr algn="just"/>
            <a:r>
              <a:rPr lang="ru-RU" dirty="0"/>
              <a:t>Суть </a:t>
            </a:r>
            <a:r>
              <a:rPr lang="ru-RU" dirty="0" err="1"/>
              <a:t>редукционализма</a:t>
            </a:r>
            <a:r>
              <a:rPr lang="ru-RU" dirty="0"/>
              <a:t>: определить, какое из возможных решений описывает траекторию движения. Чтобы это сделать  необходимо получить </a:t>
            </a:r>
            <a:r>
              <a:rPr lang="ru-RU" dirty="0">
                <a:solidFill>
                  <a:srgbClr val="00B050"/>
                </a:solidFill>
              </a:rPr>
              <a:t>информацию  о начальных состояниях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Вопрос:  какая информация нужна, чтобы </a:t>
            </a:r>
            <a:r>
              <a:rPr lang="ru-RU" dirty="0">
                <a:solidFill>
                  <a:srgbClr val="00B050"/>
                </a:solidFill>
              </a:rPr>
              <a:t>объяснить существования  </a:t>
            </a:r>
            <a:r>
              <a:rPr lang="ru-RU" b="1" dirty="0">
                <a:solidFill>
                  <a:srgbClr val="00B050"/>
                </a:solidFill>
              </a:rPr>
              <a:t>самого начального состояния</a:t>
            </a:r>
            <a:r>
              <a:rPr lang="ru-RU" dirty="0"/>
              <a:t>: </a:t>
            </a:r>
          </a:p>
          <a:p>
            <a:pPr lvl="1" algn="just"/>
            <a:r>
              <a:rPr lang="ru-RU" dirty="0"/>
              <a:t>почему в действительности начальное состояние было таким, </a:t>
            </a:r>
          </a:p>
          <a:p>
            <a:pPr lvl="1" algn="just"/>
            <a:r>
              <a:rPr lang="ru-RU" dirty="0"/>
              <a:t>является ли это состояние «эмерджентными» следствиями законов фундаментальной физики …...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AD820-AB30-4109-B520-F5D50508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A158-4061-4C97-9CC3-E76F610CA13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5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4DCDA-1088-439E-B9AE-7DC347FD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0" u="none" strike="noStrike" dirty="0">
                <a:effectLst/>
                <a:latin typeface="-apple-system"/>
              </a:rPr>
              <a:t>Что было на прошлой лекции</a:t>
            </a:r>
            <a:r>
              <a:rPr lang="en-US" i="0" u="none" strike="noStrike" dirty="0">
                <a:effectLst/>
                <a:latin typeface="-apple-system"/>
              </a:rPr>
              <a:t> (2)</a:t>
            </a:r>
            <a:br>
              <a:rPr lang="ru-RU" i="0" u="none" strike="noStrike" dirty="0">
                <a:effectLst/>
                <a:latin typeface="-apple-system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AD4C3-22F3-4ECE-91C8-F84952653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1268760"/>
            <a:ext cx="7848872" cy="515135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Принцип </a:t>
            </a:r>
            <a:r>
              <a:rPr lang="ru-RU" dirty="0" err="1"/>
              <a:t>Ландауэра</a:t>
            </a:r>
            <a:r>
              <a:rPr lang="ru-RU" dirty="0"/>
              <a:t>: в вычислительной системе при температуре  Т при стирании </a:t>
            </a:r>
            <a:r>
              <a:rPr lang="ru-RU" dirty="0">
                <a:solidFill>
                  <a:srgbClr val="0070C0"/>
                </a:solidFill>
              </a:rPr>
              <a:t>1 бит информации </a:t>
            </a:r>
            <a:r>
              <a:rPr lang="ru-RU" dirty="0"/>
              <a:t>как минимум </a:t>
            </a:r>
            <a:r>
              <a:rPr lang="ru-RU" dirty="0">
                <a:solidFill>
                  <a:srgbClr val="00B050"/>
                </a:solidFill>
              </a:rPr>
              <a:t>выделяется тепловая энергия </a:t>
            </a:r>
            <a:r>
              <a:rPr lang="en-US" dirty="0"/>
              <a:t>E=k</a:t>
            </a:r>
            <a:r>
              <a:rPr lang="ru-RU" baseline="-25000" dirty="0" err="1"/>
              <a:t>B</a:t>
            </a:r>
            <a:r>
              <a:rPr lang="ru-RU" dirty="0"/>
              <a:t>*</a:t>
            </a:r>
            <a:r>
              <a:rPr lang="en-US" dirty="0"/>
              <a:t>T ln2</a:t>
            </a:r>
            <a:r>
              <a:rPr lang="ru-RU" dirty="0"/>
              <a:t>. </a:t>
            </a:r>
            <a:r>
              <a:rPr lang="en-US" dirty="0"/>
              <a:t> </a:t>
            </a:r>
            <a:r>
              <a:rPr lang="ru-RU" dirty="0"/>
              <a:t>Получается , что любой </a:t>
            </a:r>
            <a:r>
              <a:rPr lang="ru-RU" b="1" dirty="0"/>
              <a:t>1 бит  имеет массу» (вес) как минимум</a:t>
            </a:r>
            <a:r>
              <a:rPr lang="ru-RU" dirty="0"/>
              <a:t>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(в 10 миллионов раз легче атома водорода). </a:t>
            </a:r>
          </a:p>
          <a:p>
            <a:pPr algn="just"/>
            <a:r>
              <a:rPr lang="ru-RU" dirty="0"/>
              <a:t>Сейчас на Земле используется примерно </a:t>
            </a:r>
            <a:r>
              <a:rPr lang="ru-RU" b="1" dirty="0">
                <a:solidFill>
                  <a:srgbClr val="C00000"/>
                </a:solidFill>
              </a:rPr>
              <a:t>10</a:t>
            </a:r>
            <a:r>
              <a:rPr lang="ru-RU" b="1" baseline="30000" dirty="0">
                <a:solidFill>
                  <a:srgbClr val="C00000"/>
                </a:solidFill>
              </a:rPr>
              <a:t>21 </a:t>
            </a:r>
            <a:r>
              <a:rPr lang="ru-RU" dirty="0"/>
              <a:t>бит компьютерной информации.</a:t>
            </a:r>
          </a:p>
          <a:p>
            <a:pPr algn="just"/>
            <a:r>
              <a:rPr lang="ru-RU" dirty="0">
                <a:solidFill>
                  <a:srgbClr val="00B050"/>
                </a:solidFill>
              </a:rPr>
              <a:t>Имеем</a:t>
            </a:r>
            <a:r>
              <a:rPr lang="ru-RU" dirty="0"/>
              <a:t>: средний ежегодный рост объема компьютерной информации равен  20%, </a:t>
            </a:r>
          </a:p>
          <a:p>
            <a:pPr algn="just"/>
            <a:r>
              <a:rPr lang="ru-RU" dirty="0">
                <a:solidFill>
                  <a:srgbClr val="7030A0"/>
                </a:solidFill>
              </a:rPr>
              <a:t>Тогда</a:t>
            </a:r>
            <a:r>
              <a:rPr lang="ru-RU" dirty="0"/>
              <a:t>: если темпы прироста информации сохраняться, то </a:t>
            </a:r>
            <a:r>
              <a:rPr lang="ru-RU" b="1" dirty="0"/>
              <a:t>«масса» информации </a:t>
            </a:r>
            <a:r>
              <a:rPr lang="ru-RU" dirty="0"/>
              <a:t>примерно через 500 лет </a:t>
            </a:r>
            <a:r>
              <a:rPr lang="ru-RU" dirty="0">
                <a:solidFill>
                  <a:srgbClr val="C00000"/>
                </a:solidFill>
              </a:rPr>
              <a:t>сравняется с массой планеты</a:t>
            </a:r>
            <a:r>
              <a:rPr lang="ru-RU" dirty="0"/>
              <a:t>...?</a:t>
            </a:r>
            <a:r>
              <a:rPr lang="en-US" dirty="0"/>
              <a:t>????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8A957E-4978-4AB1-989B-084427F63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4CB6DB-2BC0-44E1-BB06-6ABE952A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16" y="2636912"/>
            <a:ext cx="62198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74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F6794-E29A-48B4-BD70-D2C68D89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Словарь терминов, которые потребуются в дальнейшем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481369-09B7-45DA-9980-C41F47FB6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87" y="1304764"/>
            <a:ext cx="8207533" cy="5257800"/>
          </a:xfrm>
        </p:spPr>
        <p:txBody>
          <a:bodyPr/>
          <a:lstStyle/>
          <a:p>
            <a:pPr algn="just"/>
            <a:r>
              <a:rPr lang="ru-RU" sz="1800" dirty="0"/>
              <a:t>Объяснение – утверждения о фактах в форме логически обоснованного следствия, в котором учитываются причины и контекст их получения </a:t>
            </a:r>
          </a:p>
          <a:p>
            <a:pPr algn="just"/>
            <a:r>
              <a:rPr lang="ru-RU" sz="1800" dirty="0"/>
              <a:t>Инструментализм – направление развития научных знаний, цель которых является лишь предсказание результатов экспериментов.</a:t>
            </a:r>
          </a:p>
          <a:p>
            <a:pPr algn="just"/>
            <a:r>
              <a:rPr lang="ru-RU" sz="1800" dirty="0" err="1"/>
              <a:t>Редукционализм</a:t>
            </a:r>
            <a:r>
              <a:rPr lang="ru-RU" sz="1800" dirty="0"/>
              <a:t>  </a:t>
            </a:r>
            <a:r>
              <a:rPr lang="ru-RU" sz="1800" b="0" i="0" u="none" strike="noStrike" dirty="0">
                <a:solidFill>
                  <a:srgbClr val="202122"/>
                </a:solidFill>
                <a:effectLst/>
              </a:rPr>
              <a:t> - методологический принцип, согласно которому сложные явления могут быть полностью объяснены с помощью законов, </a:t>
            </a:r>
            <a:r>
              <a:rPr lang="ru-RU" sz="1800" dirty="0">
                <a:solidFill>
                  <a:srgbClr val="202122"/>
                </a:solidFill>
              </a:rPr>
              <a:t>свойственных более простым явлениям </a:t>
            </a:r>
          </a:p>
          <a:p>
            <a:pPr algn="just"/>
            <a:r>
              <a:rPr lang="ru-RU" sz="1800" dirty="0"/>
              <a:t>Холизм –принцип </a:t>
            </a:r>
            <a:r>
              <a:rPr lang="ru-RU" sz="1800" b="0" i="0" u="none" strike="noStrike" dirty="0">
                <a:solidFill>
                  <a:srgbClr val="202122"/>
                </a:solidFill>
                <a:effectLst/>
              </a:rPr>
              <a:t>приоритета целого по отношению к его частям</a:t>
            </a:r>
            <a:r>
              <a:rPr lang="ru-RU" sz="1800" baseline="30000" dirty="0">
                <a:solidFill>
                  <a:srgbClr val="0B0080"/>
                </a:solidFill>
              </a:rPr>
              <a:t> </a:t>
            </a:r>
            <a:r>
              <a:rPr lang="ru-RU" sz="1800" dirty="0"/>
              <a:t>согласно этому принципу  обоснованными являются только те объяснения, которые сделаны на основе явлений  более высокого уровня; </a:t>
            </a:r>
            <a:r>
              <a:rPr lang="ru-RU" sz="1800" dirty="0">
                <a:solidFill>
                  <a:srgbClr val="202122"/>
                </a:solidFill>
              </a:rPr>
              <a:t>В</a:t>
            </a:r>
            <a:r>
              <a:rPr lang="ru-RU" sz="1800" b="0" i="0" u="none" strike="noStrike" dirty="0">
                <a:solidFill>
                  <a:srgbClr val="202122"/>
                </a:solidFill>
                <a:effectLst/>
              </a:rPr>
              <a:t>осходит к метафизике Аристотеля - целое больше, чем сумма его частей.</a:t>
            </a:r>
            <a:endParaRPr lang="ru-RU" sz="1800" dirty="0"/>
          </a:p>
          <a:p>
            <a:pPr algn="just"/>
            <a:r>
              <a:rPr lang="ru-RU" sz="1800" dirty="0" err="1"/>
              <a:t>Эмерджентность</a:t>
            </a:r>
            <a:r>
              <a:rPr lang="ru-RU" sz="1800" dirty="0"/>
              <a:t> – явление (например, жизнь, мысль или вычисление), относительно которого существуют факты или объяснения, которое не выводится из теорий низкого уровня, но которое можно объяснить на базе высокоуровневой теории. Другими словами, явление </a:t>
            </a:r>
            <a:r>
              <a:rPr lang="ru-RU" sz="16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несводимости свойств системы к сумме свойств её компонентов.</a:t>
            </a: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72A359-3D61-485E-A1CF-ABB5E3CB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A158-4061-4C97-9CC3-E76F610CA13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07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8D9B4-51CC-4AA6-8B9F-27A0A8580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Инструментализм  - основа теории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0D77EE-9E9E-431D-9018-684B3FA14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9" y="2209520"/>
            <a:ext cx="8697362" cy="4635500"/>
          </a:xfrm>
        </p:spPr>
        <p:txBody>
          <a:bodyPr/>
          <a:lstStyle/>
          <a:p>
            <a:r>
              <a:rPr lang="ru-RU" dirty="0"/>
              <a:t>Информационное описание – это описание объекта в «полном пространстве его возможных состояний».</a:t>
            </a:r>
          </a:p>
          <a:p>
            <a:r>
              <a:rPr lang="ru-RU" dirty="0"/>
              <a:t>Состояниям полного пространства возможностей могут быть сопоставлены вычислимые (вероятностные) меры</a:t>
            </a:r>
          </a:p>
          <a:p>
            <a:pPr algn="just"/>
            <a:r>
              <a:rPr lang="ru-RU" dirty="0"/>
              <a:t>Вероятность по Колмогорову (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YS Text"/>
              </a:rPr>
              <a:t>аксиоматика для математического описания теории вероятностей) </a:t>
            </a:r>
          </a:p>
          <a:p>
            <a:pPr lvl="1" algn="just"/>
            <a:r>
              <a:rPr lang="ru-RU" b="0" i="0" u="none" strike="noStrike" dirty="0">
                <a:solidFill>
                  <a:srgbClr val="333333"/>
                </a:solidFill>
                <a:effectLst/>
                <a:latin typeface="YS Text"/>
              </a:rPr>
              <a:t>-</a:t>
            </a:r>
            <a:r>
              <a:rPr lang="ru-RU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пространство элементарных событий, </a:t>
            </a:r>
          </a:p>
          <a:p>
            <a:pPr lvl="1" algn="just"/>
            <a:r>
              <a:rPr lang="ru-RU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множество подмножеств из элем. событий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или «возможные» события, </a:t>
            </a:r>
          </a:p>
          <a:p>
            <a:pPr lvl="1" algn="just"/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мера для каждого  события – вероятность элементарного и «возможного» события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/>
              <a:t>самый фундаментальный  закон  физической реальности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7F61C9-1872-4C58-8CC0-1CB024FF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A158-4061-4C97-9CC3-E76F610CA134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75DEC3-8F55-4D79-8315-3C726E7E431F}"/>
              </a:ext>
            </a:extLst>
          </p:cNvPr>
          <p:cNvSpPr/>
          <p:nvPr/>
        </p:nvSpPr>
        <p:spPr>
          <a:xfrm>
            <a:off x="3687268" y="1204780"/>
            <a:ext cx="51287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Информация – это не материя и не энергия. Это третье». 					</a:t>
            </a:r>
            <a:r>
              <a:rPr lang="ru-RU" sz="2000" dirty="0" err="1"/>
              <a:t>Норберт</a:t>
            </a:r>
            <a:r>
              <a:rPr lang="ru-RU" sz="2000" dirty="0"/>
              <a:t> Винер</a:t>
            </a:r>
          </a:p>
        </p:txBody>
      </p:sp>
    </p:spTree>
    <p:extLst>
      <p:ext uri="{BB962C8B-B14F-4D97-AF65-F5344CB8AC3E}">
        <p14:creationId xmlns:p14="http://schemas.microsoft.com/office/powerpoint/2010/main" val="783819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37884"/>
            <a:ext cx="7990866" cy="707034"/>
          </a:xfrm>
        </p:spPr>
        <p:txBody>
          <a:bodyPr>
            <a:noAutofit/>
          </a:bodyPr>
          <a:lstStyle/>
          <a:p>
            <a:r>
              <a:rPr lang="ru-RU" dirty="0"/>
              <a:t>Соотношение неопределенностей: двоичная логика </a:t>
            </a:r>
            <a:r>
              <a:rPr lang="en-US" dirty="0"/>
              <a:t>vs </a:t>
            </a:r>
            <a:r>
              <a:rPr lang="ru-RU" dirty="0"/>
              <a:t>логики физической  реальности  </a:t>
            </a:r>
          </a:p>
        </p:txBody>
      </p:sp>
      <p:graphicFrame>
        <p:nvGraphicFramePr>
          <p:cNvPr id="74757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34938" y="1989138"/>
          <a:ext cx="1847850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Формула" r:id="rId3" imgW="863280" imgH="1244520" progId="Equation.3">
                  <p:embed/>
                </p:oleObj>
              </mc:Choice>
              <mc:Fallback>
                <p:oleObj name="Формула" r:id="rId3" imgW="863280" imgH="1244520" progId="Equation.3">
                  <p:embed/>
                  <p:pic>
                    <p:nvPicPr>
                      <p:cNvPr id="747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1989138"/>
                        <a:ext cx="1847850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2376289" y="4503206"/>
          <a:ext cx="1404938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Формула" r:id="rId5" imgW="812520" imgH="393480" progId="Equation.3">
                  <p:embed/>
                </p:oleObj>
              </mc:Choice>
              <mc:Fallback>
                <p:oleObj name="Формула" r:id="rId5" imgW="812520" imgH="393480" progId="Equation.3">
                  <p:embed/>
                  <p:pic>
                    <p:nvPicPr>
                      <p:cNvPr id="747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289" y="4503206"/>
                        <a:ext cx="1404938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2051061" y="2255082"/>
            <a:ext cx="698341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336666"/>
                </a:solidFill>
              </a:rPr>
              <a:t>Согласно соотношению неопределенностей в природе не существует состояния частицы с точно определенными значениями координаты и проекции импульса на эту координатную ось. Соотношение неопределенностей Гейзенберга имеет фундаментальное значение. Оно позволяет проводить численные расчеты не прибегая к точному и трудоемкому решению квантово-механических уравнений.  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179388" y="5157788"/>
            <a:ext cx="4680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800" dirty="0">
                <a:solidFill>
                  <a:srgbClr val="000000"/>
                </a:solidFill>
              </a:rPr>
              <a:t>Объект размером 1 мкм и массой 1 мкг</a:t>
            </a:r>
          </a:p>
        </p:txBody>
      </p:sp>
      <p:graphicFrame>
        <p:nvGraphicFramePr>
          <p:cNvPr id="74763" name="Object 11"/>
          <p:cNvGraphicFramePr>
            <a:graphicFrameLocks noChangeAspect="1"/>
          </p:cNvGraphicFramePr>
          <p:nvPr/>
        </p:nvGraphicFramePr>
        <p:xfrm>
          <a:off x="4932040" y="5130627"/>
          <a:ext cx="15049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Формула" r:id="rId7" imgW="1015920" imgH="241200" progId="Equation.3">
                  <p:embed/>
                </p:oleObj>
              </mc:Choice>
              <mc:Fallback>
                <p:oleObj name="Формула" r:id="rId7" imgW="1015920" imgH="241200" progId="Equation.3">
                  <p:embed/>
                  <p:pic>
                    <p:nvPicPr>
                      <p:cNvPr id="747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130627"/>
                        <a:ext cx="15049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539552" y="5641945"/>
            <a:ext cx="3673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800" dirty="0">
                <a:solidFill>
                  <a:srgbClr val="000000"/>
                </a:solidFill>
              </a:rPr>
              <a:t>Электрон в атоме </a:t>
            </a:r>
            <a:r>
              <a:rPr lang="ru-RU" sz="2000" dirty="0">
                <a:solidFill>
                  <a:srgbClr val="000000"/>
                </a:solidFill>
              </a:rPr>
              <a:t>(0,1 </a:t>
            </a:r>
            <a:r>
              <a:rPr lang="ru-RU" sz="2000" dirty="0" err="1">
                <a:solidFill>
                  <a:srgbClr val="000000"/>
                </a:solidFill>
              </a:rPr>
              <a:t>нм</a:t>
            </a:r>
            <a:r>
              <a:rPr lang="ru-RU" sz="2000" dirty="0">
                <a:solidFill>
                  <a:srgbClr val="000000"/>
                </a:solidFill>
              </a:rPr>
              <a:t>)</a:t>
            </a:r>
          </a:p>
        </p:txBody>
      </p:sp>
      <p:graphicFrame>
        <p:nvGraphicFramePr>
          <p:cNvPr id="74765" name="Object 13"/>
          <p:cNvGraphicFramePr>
            <a:graphicFrameLocks noChangeAspect="1"/>
          </p:cNvGraphicFramePr>
          <p:nvPr/>
        </p:nvGraphicFramePr>
        <p:xfrm>
          <a:off x="4851452" y="5725008"/>
          <a:ext cx="13731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Формула" r:id="rId9" imgW="927000" imgH="241200" progId="Equation.3">
                  <p:embed/>
                </p:oleObj>
              </mc:Choice>
              <mc:Fallback>
                <p:oleObj name="Формула" r:id="rId9" imgW="927000" imgH="241200" progId="Equation.3">
                  <p:embed/>
                  <p:pic>
                    <p:nvPicPr>
                      <p:cNvPr id="747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52" y="5725008"/>
                        <a:ext cx="13731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14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59" grpId="0"/>
      <p:bldP spid="74762" grpId="0"/>
      <p:bldP spid="7476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81350-9CD4-4165-9F0C-F25FC3AF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20" y="0"/>
            <a:ext cx="7475100" cy="1125538"/>
          </a:xfrm>
        </p:spPr>
        <p:txBody>
          <a:bodyPr/>
          <a:lstStyle/>
          <a:p>
            <a:r>
              <a:rPr lang="ru-RU" dirty="0"/>
              <a:t>Заключение – эмерджентный эффект отражения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523967-C4D1-4139-B375-7AB3EE705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Люди сами в процессе познания формируют модель  окружающего  мира, который доступен им в результате восприятия, измерения или вычисления. </a:t>
            </a:r>
          </a:p>
          <a:p>
            <a:pPr algn="just"/>
            <a:r>
              <a:rPr lang="ru-RU" dirty="0"/>
              <a:t>Компьютерные модели позволяют решать задачу «сотворения мира» , однако не все воображаемые сущности могут быть вычислимы, поэтому:</a:t>
            </a:r>
          </a:p>
          <a:p>
            <a:pPr lvl="1" algn="just"/>
            <a:r>
              <a:rPr lang="ru-RU" dirty="0"/>
              <a:t>мера реализуемости отдельного  события – вероятность «возможности» этого события</a:t>
            </a:r>
          </a:p>
          <a:p>
            <a:pPr algn="just"/>
            <a:r>
              <a:rPr lang="ru-RU" dirty="0"/>
              <a:t>Вероятностное описание с помощью неравенства Гейзенберга </a:t>
            </a:r>
            <a:r>
              <a:rPr lang="ru-RU"/>
              <a:t>- фундаментальный  </a:t>
            </a:r>
            <a:r>
              <a:rPr lang="ru-RU" dirty="0"/>
              <a:t>закон  физической реальности и компьютерных наук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E54FE6-7C5F-4D19-8DC2-33059BB13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1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85705-C487-4250-8128-A66CA0DB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было на прошлой лекции (3)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D31FC-B59C-479C-A6B1-DF02AC08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92796"/>
            <a:ext cx="8197515" cy="500455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Если рассмотреть компьютер массой </a:t>
            </a:r>
            <a:r>
              <a:rPr lang="ru-RU" b="1" dirty="0"/>
              <a:t>1 килограмм </a:t>
            </a:r>
            <a:r>
              <a:rPr lang="ru-RU" dirty="0"/>
              <a:t>и объемом один литр, в котором  </a:t>
            </a:r>
            <a:r>
              <a:rPr lang="ru-RU" dirty="0">
                <a:solidFill>
                  <a:srgbClr val="C00000"/>
                </a:solidFill>
              </a:rPr>
              <a:t>каждая элементарная частица </a:t>
            </a:r>
            <a:r>
              <a:rPr lang="ru-RU" dirty="0"/>
              <a:t>используется для целей вычисления (выполнения логических операций), то: </a:t>
            </a:r>
          </a:p>
          <a:p>
            <a:pPr lvl="1" algn="just"/>
            <a:r>
              <a:rPr lang="ru-RU" dirty="0"/>
              <a:t>в 1 кг вещества сосредоточено 100 миллионов миллиардов (10</a:t>
            </a:r>
            <a:r>
              <a:rPr lang="ru-RU" baseline="30000" dirty="0"/>
              <a:t>17</a:t>
            </a:r>
            <a:r>
              <a:rPr lang="ru-RU" dirty="0"/>
              <a:t>) джоулей энергии (</a:t>
            </a:r>
            <a:r>
              <a:rPr lang="en" sz="1800" dirty="0">
                <a:effectLst/>
                <a:latin typeface="CMR10"/>
              </a:rPr>
              <a:t>8</a:t>
            </a:r>
            <a:r>
              <a:rPr lang="en" sz="1800" dirty="0">
                <a:effectLst/>
                <a:latin typeface="CMMI10"/>
              </a:rPr>
              <a:t>.</a:t>
            </a:r>
            <a:r>
              <a:rPr lang="en" sz="1800" dirty="0">
                <a:effectLst/>
                <a:latin typeface="CMR10"/>
              </a:rPr>
              <a:t>9874 </a:t>
            </a:r>
            <a:r>
              <a:rPr lang="en" sz="1800" dirty="0">
                <a:effectLst/>
                <a:latin typeface="CMSY10"/>
              </a:rPr>
              <a:t>× </a:t>
            </a:r>
            <a:r>
              <a:rPr lang="en" sz="1800" dirty="0">
                <a:effectLst/>
                <a:latin typeface="CMR10"/>
              </a:rPr>
              <a:t>10</a:t>
            </a:r>
            <a:r>
              <a:rPr lang="en" sz="1800" baseline="30000" dirty="0">
                <a:latin typeface="CMR7"/>
              </a:rPr>
              <a:t>16</a:t>
            </a:r>
            <a:r>
              <a:rPr lang="ru-RU" sz="1800" baseline="30000" dirty="0">
                <a:latin typeface="CMR7"/>
              </a:rPr>
              <a:t> ) </a:t>
            </a:r>
            <a:r>
              <a:rPr lang="ru-RU" dirty="0"/>
              <a:t>, которые можно  использовать для вычислений.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ru-RU" dirty="0"/>
              <a:t>Имеет место неравенство неопределенности Гейзенберга 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" dirty="0">
                <a:solidFill>
                  <a:srgbClr val="C00000"/>
                </a:solidFill>
              </a:rPr>
              <a:t>∆</a:t>
            </a:r>
            <a:r>
              <a:rPr lang="ru-RU" dirty="0">
                <a:solidFill>
                  <a:srgbClr val="C00000"/>
                </a:solidFill>
              </a:rPr>
              <a:t> Е</a:t>
            </a:r>
            <a:r>
              <a:rPr lang="en-US" dirty="0">
                <a:solidFill>
                  <a:srgbClr val="C00000"/>
                </a:solidFill>
              </a:rPr>
              <a:t>* </a:t>
            </a:r>
            <a:r>
              <a:rPr lang="en" dirty="0">
                <a:solidFill>
                  <a:srgbClr val="C00000"/>
                </a:solidFill>
              </a:rPr>
              <a:t>∆ t &gt;=</a:t>
            </a:r>
            <a:r>
              <a:rPr lang="en" dirty="0">
                <a:solidFill>
                  <a:srgbClr val="C00000"/>
                </a:solidFill>
                <a:latin typeface="CMMI10"/>
              </a:rPr>
              <a:t> h</a:t>
            </a:r>
            <a:r>
              <a:rPr lang="en" dirty="0">
                <a:solidFill>
                  <a:srgbClr val="C00000"/>
                </a:solidFill>
                <a:latin typeface="CMR10"/>
              </a:rPr>
              <a:t> </a:t>
            </a:r>
            <a:r>
              <a:rPr lang="en" dirty="0">
                <a:latin typeface="CMR10"/>
              </a:rPr>
              <a:t>̄</a:t>
            </a:r>
            <a:r>
              <a:rPr lang="en-US" dirty="0"/>
              <a:t> =</a:t>
            </a:r>
            <a:r>
              <a:rPr lang="en" dirty="0"/>
              <a:t>h</a:t>
            </a:r>
            <a:r>
              <a:rPr lang="ru-RU" dirty="0"/>
              <a:t>/2*</a:t>
            </a:r>
            <a:r>
              <a:rPr lang="el-GR" dirty="0"/>
              <a:t>π </a:t>
            </a:r>
            <a:r>
              <a:rPr lang="ru-RU" dirty="0"/>
              <a:t>, где </a:t>
            </a:r>
          </a:p>
          <a:p>
            <a:pPr marL="857250" lvl="2" indent="0" algn="just">
              <a:buNone/>
            </a:pPr>
            <a:r>
              <a:rPr lang="en" sz="1700" dirty="0">
                <a:effectLst/>
                <a:latin typeface="CMMI10"/>
              </a:rPr>
              <a:t>h</a:t>
            </a:r>
            <a:r>
              <a:rPr lang="en" sz="1700" dirty="0">
                <a:effectLst/>
                <a:latin typeface="CMR10"/>
              </a:rPr>
              <a:t> ̄ = 1</a:t>
            </a:r>
            <a:r>
              <a:rPr lang="en" sz="1700" dirty="0">
                <a:effectLst/>
                <a:latin typeface="CMMI10"/>
              </a:rPr>
              <a:t>.</a:t>
            </a:r>
            <a:r>
              <a:rPr lang="en" sz="1700" dirty="0">
                <a:effectLst/>
                <a:latin typeface="CMR10"/>
              </a:rPr>
              <a:t>0545 </a:t>
            </a:r>
            <a:r>
              <a:rPr lang="en" sz="1700" dirty="0">
                <a:effectLst/>
                <a:latin typeface="CMSY10"/>
              </a:rPr>
              <a:t>× </a:t>
            </a:r>
            <a:r>
              <a:rPr lang="en" sz="1700" dirty="0">
                <a:effectLst/>
                <a:latin typeface="CMR10"/>
              </a:rPr>
              <a:t>10</a:t>
            </a:r>
            <a:r>
              <a:rPr lang="en" sz="1700" baseline="30000" dirty="0">
                <a:effectLst/>
                <a:latin typeface="CMSY7"/>
              </a:rPr>
              <a:t>−</a:t>
            </a:r>
            <a:r>
              <a:rPr lang="en" sz="1700" baseline="30000" dirty="0">
                <a:effectLst/>
                <a:latin typeface="CMR7"/>
              </a:rPr>
              <a:t>34  </a:t>
            </a:r>
            <a:r>
              <a:rPr lang="en" sz="1700" dirty="0">
                <a:effectLst/>
                <a:latin typeface="CMR7"/>
              </a:rPr>
              <a:t> </a:t>
            </a:r>
            <a:endParaRPr lang="en-US" sz="1700" dirty="0"/>
          </a:p>
          <a:p>
            <a:pPr marL="457200" lvl="1" indent="0" algn="just">
              <a:buNone/>
            </a:pPr>
            <a:r>
              <a:rPr lang="ru-RU" b="1" dirty="0"/>
              <a:t>Тогда</a:t>
            </a:r>
            <a:r>
              <a:rPr lang="ru-RU" dirty="0"/>
              <a:t> для выполнения одной элементарной логической операции за время ∆</a:t>
            </a:r>
            <a:r>
              <a:rPr lang="en" dirty="0"/>
              <a:t>t </a:t>
            </a:r>
            <a:r>
              <a:rPr lang="ru-RU" dirty="0"/>
              <a:t>требуется среднее количество энергии</a:t>
            </a:r>
          </a:p>
          <a:p>
            <a:pPr lvl="1" algn="just"/>
            <a:r>
              <a:rPr lang="en" dirty="0"/>
              <a:t>E ≥ </a:t>
            </a:r>
            <a:r>
              <a:rPr lang="el-GR" dirty="0"/>
              <a:t>π *</a:t>
            </a:r>
            <a:r>
              <a:rPr lang="en" dirty="0"/>
              <a:t>h/2∆t</a:t>
            </a:r>
            <a:endParaRPr lang="ru-RU" dirty="0"/>
          </a:p>
          <a:p>
            <a:pPr algn="just"/>
            <a:r>
              <a:rPr lang="ru-RU" dirty="0"/>
              <a:t>В итоге, такой </a:t>
            </a:r>
            <a:r>
              <a:rPr lang="ru-RU" b="1" dirty="0"/>
              <a:t>«абсолютный» </a:t>
            </a:r>
            <a:r>
              <a:rPr lang="ru-RU" dirty="0"/>
              <a:t>компьютер может выполнить </a:t>
            </a:r>
          </a:p>
          <a:p>
            <a:pPr lvl="1" algn="just"/>
            <a:r>
              <a:rPr lang="ru-RU" dirty="0"/>
              <a:t>десять миллионов миллиардов миллиардов миллиардов миллиардов миллиардов (</a:t>
            </a:r>
            <a:r>
              <a:rPr lang="ru-RU" b="1" dirty="0">
                <a:solidFill>
                  <a:srgbClr val="C00000"/>
                </a:solidFill>
              </a:rPr>
              <a:t>10</a:t>
            </a:r>
            <a:r>
              <a:rPr lang="ru-RU" b="1" baseline="30000" dirty="0">
                <a:solidFill>
                  <a:srgbClr val="C00000"/>
                </a:solidFill>
              </a:rPr>
              <a:t>51</a:t>
            </a:r>
            <a:r>
              <a:rPr lang="ru-RU" dirty="0"/>
              <a:t>) = 8.9х10</a:t>
            </a:r>
            <a:r>
              <a:rPr lang="ru-RU" baseline="30000" dirty="0"/>
              <a:t>16</a:t>
            </a:r>
            <a:r>
              <a:rPr lang="ru-RU" dirty="0"/>
              <a:t>/1.0510</a:t>
            </a:r>
            <a:r>
              <a:rPr lang="ru-RU" baseline="30000" dirty="0"/>
              <a:t>-34</a:t>
            </a:r>
            <a:r>
              <a:rPr lang="ru-RU" dirty="0"/>
              <a:t> </a:t>
            </a:r>
            <a:r>
              <a:rPr lang="ru-RU" sz="1700" dirty="0">
                <a:solidFill>
                  <a:srgbClr val="7030A0"/>
                </a:solidFill>
              </a:rPr>
              <a:t>необратимых вычислительных операций </a:t>
            </a:r>
            <a:r>
              <a:rPr lang="ru-RU" sz="1700" dirty="0"/>
              <a:t>в секунду </a:t>
            </a:r>
          </a:p>
          <a:p>
            <a:pPr lvl="1" algn="just"/>
            <a:r>
              <a:rPr lang="ru-RU" sz="1700" dirty="0"/>
              <a:t>с десятью тысячами миллиардов миллиардов миллиардов (</a:t>
            </a:r>
            <a:r>
              <a:rPr lang="ru-RU" sz="1700" dirty="0">
                <a:solidFill>
                  <a:srgbClr val="C00000"/>
                </a:solidFill>
              </a:rPr>
              <a:t>10</a:t>
            </a:r>
            <a:r>
              <a:rPr lang="ru-RU" sz="1700" baseline="30000" dirty="0">
                <a:solidFill>
                  <a:srgbClr val="C00000"/>
                </a:solidFill>
              </a:rPr>
              <a:t>31</a:t>
            </a:r>
            <a:r>
              <a:rPr lang="ru-RU" sz="1700" dirty="0"/>
              <a:t>) битов (число элементарных частиц в 1 литре вещества)</a:t>
            </a:r>
            <a:endParaRPr lang="ru-RU" sz="1700" b="1" dirty="0"/>
          </a:p>
          <a:p>
            <a:pPr lvl="1"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79F8C9-7629-4463-A8C4-79DC0BF76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3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96652"/>
            <a:ext cx="7560840" cy="764704"/>
          </a:xfrm>
        </p:spPr>
        <p:txBody>
          <a:bodyPr>
            <a:normAutofit/>
          </a:bodyPr>
          <a:lstStyle/>
          <a:p>
            <a:r>
              <a:rPr lang="ru-RU" dirty="0">
                <a:latin typeface="Helvetica Neue" panose="02000503000000020004" pitchFamily="2" charset="0"/>
              </a:rPr>
              <a:t>«уравнение» современного компьютера</a:t>
            </a:r>
            <a:r>
              <a:rPr lang="ru-RU" dirty="0">
                <a:solidFill>
                  <a:srgbClr val="000000"/>
                </a:solidFill>
                <a:latin typeface="Helvetica Neue" panose="02000503000000020004" pitchFamily="2" charset="0"/>
              </a:rPr>
              <a:t>: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921F7-56DC-1BC8-CCAC-40D65BB391EC}"/>
              </a:ext>
            </a:extLst>
          </p:cNvPr>
          <p:cNvSpPr txBox="1"/>
          <p:nvPr/>
        </p:nvSpPr>
        <p:spPr>
          <a:xfrm>
            <a:off x="403686" y="1916832"/>
            <a:ext cx="849694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u="none" strike="noStrike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Компьютер = (аппаратура)  + </a:t>
            </a:r>
            <a:r>
              <a:rPr lang="en" sz="2000" dirty="0">
                <a:solidFill>
                  <a:srgbClr val="7030A0"/>
                </a:solidFill>
                <a:latin typeface="Helvetica Neue" panose="02000503000000020004" pitchFamily="2" charset="0"/>
              </a:rPr>
              <a:t> </a:t>
            </a:r>
            <a:r>
              <a:rPr lang="ru-RU" sz="2000" dirty="0">
                <a:solidFill>
                  <a:srgbClr val="7030A0"/>
                </a:solidFill>
                <a:latin typeface="Helvetica Neue" panose="02000503000000020004" pitchFamily="2" charset="0"/>
              </a:rPr>
              <a:t> (программы) </a:t>
            </a:r>
          </a:p>
          <a:p>
            <a:pPr algn="l"/>
            <a:endParaRPr lang="ru-RU" sz="1800" b="0" i="0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Helvetica Neue" panose="02000503000000020004" pitchFamily="2" charset="0"/>
              </a:rPr>
              <a:t>Цифровые к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омпьютеры способны обрабатывать и запоминать  большие объемы данных</a:t>
            </a:r>
            <a:r>
              <a:rPr lang="ru-RU" sz="1800" dirty="0">
                <a:solidFill>
                  <a:srgbClr val="000000"/>
                </a:solidFill>
                <a:latin typeface="Helvetica Neue" panose="02000503000000020004" pitchFamily="2" charset="0"/>
              </a:rPr>
              <a:t> и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выполняя выполнять миллиарды </a:t>
            </a:r>
            <a:r>
              <a:rPr lang="ru-RU" sz="1800" b="0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операций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в секунду, но не способны «понимать исполняемые программы).</a:t>
            </a:r>
          </a:p>
          <a:p>
            <a:pPr algn="l"/>
            <a:endParaRPr lang="ru-RU" sz="1800" b="0" i="0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pPr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При этом сами  выполняемые </a:t>
            </a:r>
            <a:r>
              <a:rPr lang="ru-RU" sz="1800" b="0" i="0" u="none" strike="noStrike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операции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чрезвычайно просты (говорят -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stup</a:t>
            </a:r>
            <a:r>
              <a:rPr lang="en-US" sz="1800" dirty="0">
                <a:solidFill>
                  <a:srgbClr val="000000"/>
                </a:solidFill>
                <a:latin typeface="Helvetica Neue" panose="02000503000000020004" pitchFamily="2" charset="0"/>
              </a:rPr>
              <a:t>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d)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, они совсем не похожи на то, что происходить, например,  в мозгу человека, где</a:t>
            </a:r>
            <a:r>
              <a:rPr lang="ru-RU" sz="1800" dirty="0">
                <a:solidFill>
                  <a:srgbClr val="000000"/>
                </a:solidFill>
                <a:latin typeface="Helvetica Neue" panose="02000503000000020004" pitchFamily="2" charset="0"/>
              </a:rPr>
              <a:t>, как мы считаем,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«рождается»  мысль и происходит понимание.</a:t>
            </a:r>
          </a:p>
          <a:p>
            <a:pPr algn="l"/>
            <a:endParaRPr lang="ru-RU" sz="1800" b="0" i="0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pPr algn="l"/>
            <a:r>
              <a:rPr lang="ru-RU" sz="1800" dirty="0">
                <a:solidFill>
                  <a:srgbClr val="000000"/>
                </a:solidFill>
                <a:latin typeface="Helvetica Neue" panose="02000503000000020004" pitchFamily="2" charset="0"/>
              </a:rPr>
              <a:t>«уравнение» современного компьютера  показывает, что компьютер это лишь «мощный» механический инструмент, а чтобы выполнять какие либо «осмысленные» действия требуется, человек, который  указывал компьютеру программу таких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180651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2C4A8-332C-5D79-7CD3-633F271D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Уравнение отражает  «целостность»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4BDE46-11F0-2013-5EC1-CB17B2350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84784"/>
            <a:ext cx="8064896" cy="4752528"/>
          </a:xfrm>
        </p:spPr>
        <p:txBody>
          <a:bodyPr/>
          <a:lstStyle/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«программного обеспечения/аппаратного обеспечения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». Такое разделение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имеет  как теоретическое, так и прагматическое, значение, так как. </a:t>
            </a:r>
          </a:p>
          <a:p>
            <a:pPr lvl="1"/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Компьютерные программы, как набор инструкций, которые может выполнять компьютер, могут быть рассмотрены как</a:t>
            </a:r>
          </a:p>
          <a:p>
            <a:pPr lvl="2"/>
            <a:r>
              <a:rPr lang="ru-RU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на символическом уровне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как закодированные инструкции, так и</a:t>
            </a:r>
          </a:p>
          <a:p>
            <a:pPr lvl="2"/>
            <a:r>
              <a:rPr lang="ru-RU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на физическом уровне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как процессы, которые реализуются с помощью физических устройств. </a:t>
            </a:r>
          </a:p>
          <a:p>
            <a:pPr marL="457200" lvl="1" indent="0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Очевидно, что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ни одна программа не существует как чисто абстрактная сущность, то есть без физической реализации. Какие операции могут выполнять цифровые компьютеры  и где они могут быть применены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E32866-658A-BF22-F13B-B237F2B79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8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C8FEB-5FBF-44E5-ADB3-FE32A67B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37884"/>
            <a:ext cx="8100392" cy="66482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Программа - это лишь верхушка компьютерного «айсберга»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869AC1-6128-476A-B242-1B9D3C22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1196752"/>
            <a:ext cx="7884876" cy="5508612"/>
          </a:xfrm>
        </p:spPr>
        <p:txBody>
          <a:bodyPr/>
          <a:lstStyle/>
          <a:p>
            <a:pPr algn="just"/>
            <a:r>
              <a:rPr lang="ru-RU" dirty="0"/>
              <a:t>Под прикладным программным  кодом  «находится» много других слоев. Вместе они «заставляют» работать программу так, как ожидает автор программы. Программист должен знать эту иерархию  сложности. </a:t>
            </a:r>
          </a:p>
          <a:p>
            <a:pPr algn="just"/>
            <a:r>
              <a:rPr lang="ru-RU" dirty="0"/>
              <a:t>Надо стремиться к целостному (гештальт) пониманию всех уровней стека компьютерных преобразований кода в физические операции – от  программы  вплоть до аппаратного уровня.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6959BC-207D-4A66-AE3E-043D46330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5A6B-63C1-47AB-8330-9BD34E69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065289"/>
            <a:ext cx="4373165" cy="25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1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5501A-BA65-4914-B37B-6D175F00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Моделирование: описание целостного  или  через составляющие.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611155-8B4B-4F0A-993D-3D2FE8A4E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154" y="3204578"/>
            <a:ext cx="7231516" cy="262829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4C4C85-52DD-4D53-B1D0-B034EEEEF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C5CE3-C2AE-4A0E-B19A-014404B4FB3F}"/>
              </a:ext>
            </a:extLst>
          </p:cNvPr>
          <p:cNvSpPr txBox="1"/>
          <p:nvPr/>
        </p:nvSpPr>
        <p:spPr>
          <a:xfrm>
            <a:off x="395536" y="142701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Математика и физика представляет целостный объект  через логическое (информационное) единство отдельных частей. Инструментом для этого являются числа – элементы поля (множества, на котором заданы операции)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5CB2FD-8419-46F4-A7F4-8245E804F651}"/>
              </a:ext>
            </a:extLst>
          </p:cNvPr>
          <p:cNvSpPr/>
          <p:nvPr/>
        </p:nvSpPr>
        <p:spPr>
          <a:xfrm>
            <a:off x="755576" y="6063413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Мозг же распознает целое быстрее, чем отдельные составляющие, из которых «собирается»  объект.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3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C299B-EEF9-41DE-927E-5AE2C1C1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Целое как совокупность частей или ….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6B2A57-1394-487A-9E93-2B9B30306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798017"/>
            <a:ext cx="4846740" cy="306045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825027-47C2-498B-ACB9-F1C791AC0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806605-1EEB-4031-A0EB-8EF17B82F26F}"/>
              </a:ext>
            </a:extLst>
          </p:cNvPr>
          <p:cNvSpPr/>
          <p:nvPr/>
        </p:nvSpPr>
        <p:spPr>
          <a:xfrm>
            <a:off x="812527" y="5010851"/>
            <a:ext cx="8013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Люди могут распознавать объекты, даже если отсутствуют их части. Для этого мозг сопоставляет то, что мы видим со </a:t>
            </a:r>
            <a:r>
              <a:rPr lang="ru-RU" dirty="0">
                <a:solidFill>
                  <a:srgbClr val="FF0000"/>
                </a:solidFill>
              </a:rPr>
              <a:t>знакомыми шаблонами</a:t>
            </a:r>
            <a:r>
              <a:rPr lang="ru-RU" dirty="0"/>
              <a:t>, хранящимися в памяти, и «заполняет» имеющиеся пробелы.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235B66-9D2A-4791-BED9-955922A3B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209" y="1846551"/>
            <a:ext cx="3839247" cy="26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9071"/>
      </p:ext>
    </p:extLst>
  </p:cSld>
  <p:clrMapOvr>
    <a:masterClrMapping/>
  </p:clrMapOvr>
</p:sld>
</file>

<file path=ppt/theme/theme1.xml><?xml version="1.0" encoding="utf-8"?>
<a:theme xmlns:a="http://schemas.openxmlformats.org/drawingml/2006/main" name="SCC">
  <a:themeElements>
    <a:clrScheme name="Политех">
      <a:dk1>
        <a:srgbClr val="575756"/>
      </a:dk1>
      <a:lt1>
        <a:srgbClr val="FFFFFF"/>
      </a:lt1>
      <a:dk2>
        <a:srgbClr val="575756"/>
      </a:dk2>
      <a:lt2>
        <a:srgbClr val="BCBCBC"/>
      </a:lt2>
      <a:accent1>
        <a:srgbClr val="369461"/>
      </a:accent1>
      <a:accent2>
        <a:srgbClr val="DB3519"/>
      </a:accent2>
      <a:accent3>
        <a:srgbClr val="007789"/>
      </a:accent3>
      <a:accent4>
        <a:srgbClr val="90984F"/>
      </a:accent4>
      <a:accent5>
        <a:srgbClr val="2FA0E1"/>
      </a:accent5>
      <a:accent6>
        <a:srgbClr val="F0961D"/>
      </a:accent6>
      <a:hlink>
        <a:srgbClr val="E25A0B"/>
      </a:hlink>
      <a:folHlink>
        <a:srgbClr val="850006"/>
      </a:folHlink>
    </a:clrScheme>
    <a:fontScheme name="Политех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кругленный">
  <a:themeElements>
    <a:clrScheme name="кафедра">
      <a:dk1>
        <a:sysClr val="windowText" lastClr="000000"/>
      </a:dk1>
      <a:lt1>
        <a:sysClr val="window" lastClr="FFFFFF"/>
      </a:lt1>
      <a:dk2>
        <a:srgbClr val="545452"/>
      </a:dk2>
      <a:lt2>
        <a:srgbClr val="E4E1D2"/>
      </a:lt2>
      <a:accent1>
        <a:srgbClr val="BB3223"/>
      </a:accent1>
      <a:accent2>
        <a:srgbClr val="D38E20"/>
      </a:accent2>
      <a:accent3>
        <a:srgbClr val="B2B09C"/>
      </a:accent3>
      <a:accent4>
        <a:srgbClr val="898778"/>
      </a:accent4>
      <a:accent5>
        <a:srgbClr val="E8B54D"/>
      </a:accent5>
      <a:accent6>
        <a:srgbClr val="786C71"/>
      </a:accent6>
      <a:hlink>
        <a:srgbClr val="D38E20"/>
      </a:hlink>
      <a:folHlink>
        <a:srgbClr val="B2B2B2"/>
      </a:folHlink>
    </a:clrScheme>
    <a:fontScheme name="Политех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1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9933"/>
        </a:accent1>
        <a:accent2>
          <a:srgbClr val="99FF99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8AE78A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2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9933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A5CDA5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3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CC66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A5CDA5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4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CC66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A5CDA5"/>
        </a:accent6>
        <a:hlink>
          <a:srgbClr val="996666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5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E9C57D"/>
        </a:accent1>
        <a:accent2>
          <a:srgbClr val="BCDCBC"/>
        </a:accent2>
        <a:accent3>
          <a:srgbClr val="FFFFFF"/>
        </a:accent3>
        <a:accent4>
          <a:srgbClr val="000000"/>
        </a:accent4>
        <a:accent5>
          <a:srgbClr val="F2DFBF"/>
        </a:accent5>
        <a:accent6>
          <a:srgbClr val="AAC7AA"/>
        </a:accent6>
        <a:hlink>
          <a:srgbClr val="714B4B"/>
        </a:hlink>
        <a:folHlink>
          <a:srgbClr val="003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6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E9C57D"/>
        </a:accent1>
        <a:accent2>
          <a:srgbClr val="BCDCBC"/>
        </a:accent2>
        <a:accent3>
          <a:srgbClr val="FFFFFF"/>
        </a:accent3>
        <a:accent4>
          <a:srgbClr val="000000"/>
        </a:accent4>
        <a:accent5>
          <a:srgbClr val="F2DFBF"/>
        </a:accent5>
        <a:accent6>
          <a:srgbClr val="AAC7AA"/>
        </a:accent6>
        <a:hlink>
          <a:srgbClr val="714B4B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Скругленный">
  <a:themeElements>
    <a:clrScheme name="кафедра">
      <a:dk1>
        <a:sysClr val="windowText" lastClr="000000"/>
      </a:dk1>
      <a:lt1>
        <a:sysClr val="window" lastClr="FFFFFF"/>
      </a:lt1>
      <a:dk2>
        <a:srgbClr val="545452"/>
      </a:dk2>
      <a:lt2>
        <a:srgbClr val="E4E1D2"/>
      </a:lt2>
      <a:accent1>
        <a:srgbClr val="BB3223"/>
      </a:accent1>
      <a:accent2>
        <a:srgbClr val="D38E20"/>
      </a:accent2>
      <a:accent3>
        <a:srgbClr val="B2B09C"/>
      </a:accent3>
      <a:accent4>
        <a:srgbClr val="898778"/>
      </a:accent4>
      <a:accent5>
        <a:srgbClr val="E8B54D"/>
      </a:accent5>
      <a:accent6>
        <a:srgbClr val="786C71"/>
      </a:accent6>
      <a:hlink>
        <a:srgbClr val="D38E20"/>
      </a:hlink>
      <a:folHlink>
        <a:srgbClr val="B2B2B2"/>
      </a:folHlink>
    </a:clrScheme>
    <a:fontScheme name="3_Скругленный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1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9933"/>
        </a:accent1>
        <a:accent2>
          <a:srgbClr val="99FF99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8AE78A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2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9933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A5CDA5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3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CC66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A5CDA5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4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CC66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A5CDA5"/>
        </a:accent6>
        <a:hlink>
          <a:srgbClr val="996666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5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E9C57D"/>
        </a:accent1>
        <a:accent2>
          <a:srgbClr val="BCDCBC"/>
        </a:accent2>
        <a:accent3>
          <a:srgbClr val="FFFFFF"/>
        </a:accent3>
        <a:accent4>
          <a:srgbClr val="000000"/>
        </a:accent4>
        <a:accent5>
          <a:srgbClr val="F2DFBF"/>
        </a:accent5>
        <a:accent6>
          <a:srgbClr val="AAC7AA"/>
        </a:accent6>
        <a:hlink>
          <a:srgbClr val="714B4B"/>
        </a:hlink>
        <a:folHlink>
          <a:srgbClr val="003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6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E9C57D"/>
        </a:accent1>
        <a:accent2>
          <a:srgbClr val="BCDCBC"/>
        </a:accent2>
        <a:accent3>
          <a:srgbClr val="FFFFFF"/>
        </a:accent3>
        <a:accent4>
          <a:srgbClr val="000000"/>
        </a:accent4>
        <a:accent5>
          <a:srgbClr val="F2DFBF"/>
        </a:accent5>
        <a:accent6>
          <a:srgbClr val="AAC7AA"/>
        </a:accent6>
        <a:hlink>
          <a:srgbClr val="714B4B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кругленный">
  <a:themeElements>
    <a:clrScheme name="кафедра">
      <a:dk1>
        <a:sysClr val="windowText" lastClr="000000"/>
      </a:dk1>
      <a:lt1>
        <a:sysClr val="window" lastClr="FFFFFF"/>
      </a:lt1>
      <a:dk2>
        <a:srgbClr val="545452"/>
      </a:dk2>
      <a:lt2>
        <a:srgbClr val="E4E1D2"/>
      </a:lt2>
      <a:accent1>
        <a:srgbClr val="BB3223"/>
      </a:accent1>
      <a:accent2>
        <a:srgbClr val="D38E20"/>
      </a:accent2>
      <a:accent3>
        <a:srgbClr val="B2B09C"/>
      </a:accent3>
      <a:accent4>
        <a:srgbClr val="898778"/>
      </a:accent4>
      <a:accent5>
        <a:srgbClr val="E8B54D"/>
      </a:accent5>
      <a:accent6>
        <a:srgbClr val="786C71"/>
      </a:accent6>
      <a:hlink>
        <a:srgbClr val="D38E20"/>
      </a:hlink>
      <a:folHlink>
        <a:srgbClr val="B2B2B2"/>
      </a:folHlink>
    </a:clrScheme>
    <a:fontScheme name="3_Скругленный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1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9933"/>
        </a:accent1>
        <a:accent2>
          <a:srgbClr val="99FF99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8AE78A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2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9933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A5CDA5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3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CC66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A5CDA5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4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CC66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A5CDA5"/>
        </a:accent6>
        <a:hlink>
          <a:srgbClr val="996666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5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E9C57D"/>
        </a:accent1>
        <a:accent2>
          <a:srgbClr val="BCDCBC"/>
        </a:accent2>
        <a:accent3>
          <a:srgbClr val="FFFFFF"/>
        </a:accent3>
        <a:accent4>
          <a:srgbClr val="000000"/>
        </a:accent4>
        <a:accent5>
          <a:srgbClr val="F2DFBF"/>
        </a:accent5>
        <a:accent6>
          <a:srgbClr val="AAC7AA"/>
        </a:accent6>
        <a:hlink>
          <a:srgbClr val="714B4B"/>
        </a:hlink>
        <a:folHlink>
          <a:srgbClr val="003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6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E9C57D"/>
        </a:accent1>
        <a:accent2>
          <a:srgbClr val="BCDCBC"/>
        </a:accent2>
        <a:accent3>
          <a:srgbClr val="FFFFFF"/>
        </a:accent3>
        <a:accent4>
          <a:srgbClr val="000000"/>
        </a:accent4>
        <a:accent5>
          <a:srgbClr val="F2DFBF"/>
        </a:accent5>
        <a:accent6>
          <a:srgbClr val="AAC7AA"/>
        </a:accent6>
        <a:hlink>
          <a:srgbClr val="714B4B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кругленный">
  <a:themeElements>
    <a:clrScheme name="кафедра">
      <a:dk1>
        <a:sysClr val="windowText" lastClr="000000"/>
      </a:dk1>
      <a:lt1>
        <a:sysClr val="window" lastClr="FFFFFF"/>
      </a:lt1>
      <a:dk2>
        <a:srgbClr val="545452"/>
      </a:dk2>
      <a:lt2>
        <a:srgbClr val="E4E1D2"/>
      </a:lt2>
      <a:accent1>
        <a:srgbClr val="BB3223"/>
      </a:accent1>
      <a:accent2>
        <a:srgbClr val="D38E20"/>
      </a:accent2>
      <a:accent3>
        <a:srgbClr val="B2B09C"/>
      </a:accent3>
      <a:accent4>
        <a:srgbClr val="898778"/>
      </a:accent4>
      <a:accent5>
        <a:srgbClr val="E8B54D"/>
      </a:accent5>
      <a:accent6>
        <a:srgbClr val="786C71"/>
      </a:accent6>
      <a:hlink>
        <a:srgbClr val="D38E20"/>
      </a:hlink>
      <a:folHlink>
        <a:srgbClr val="B2B2B2"/>
      </a:folHlink>
    </a:clrScheme>
    <a:fontScheme name="3_Скругленный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1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9933"/>
        </a:accent1>
        <a:accent2>
          <a:srgbClr val="99FF99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8AE78A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2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9933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A5CDA5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3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CC66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A5CDA5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4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CC66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A5CDA5"/>
        </a:accent6>
        <a:hlink>
          <a:srgbClr val="996666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5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E9C57D"/>
        </a:accent1>
        <a:accent2>
          <a:srgbClr val="BCDCBC"/>
        </a:accent2>
        <a:accent3>
          <a:srgbClr val="FFFFFF"/>
        </a:accent3>
        <a:accent4>
          <a:srgbClr val="000000"/>
        </a:accent4>
        <a:accent5>
          <a:srgbClr val="F2DFBF"/>
        </a:accent5>
        <a:accent6>
          <a:srgbClr val="AAC7AA"/>
        </a:accent6>
        <a:hlink>
          <a:srgbClr val="714B4B"/>
        </a:hlink>
        <a:folHlink>
          <a:srgbClr val="003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6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E9C57D"/>
        </a:accent1>
        <a:accent2>
          <a:srgbClr val="BCDCBC"/>
        </a:accent2>
        <a:accent3>
          <a:srgbClr val="FFFFFF"/>
        </a:accent3>
        <a:accent4>
          <a:srgbClr val="000000"/>
        </a:accent4>
        <a:accent5>
          <a:srgbClr val="F2DFBF"/>
        </a:accent5>
        <a:accent6>
          <a:srgbClr val="AAC7AA"/>
        </a:accent6>
        <a:hlink>
          <a:srgbClr val="714B4B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presentaciones\Mezclas.pot</Template>
  <TotalTime>52293</TotalTime>
  <Words>2908</Words>
  <Application>Microsoft Office PowerPoint</Application>
  <PresentationFormat>Экран (4:3)</PresentationFormat>
  <Paragraphs>246</Paragraphs>
  <Slides>33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55" baseType="lpstr">
      <vt:lpstr>-apple-system</vt:lpstr>
      <vt:lpstr>Arial</vt:lpstr>
      <vt:lpstr>Arial Rounded MT Bold</vt:lpstr>
      <vt:lpstr>Arsenal</vt:lpstr>
      <vt:lpstr>Calibri</vt:lpstr>
      <vt:lpstr>CMMI10</vt:lpstr>
      <vt:lpstr>CMR10</vt:lpstr>
      <vt:lpstr>CMR7</vt:lpstr>
      <vt:lpstr>CMSY10</vt:lpstr>
      <vt:lpstr>CMSY7</vt:lpstr>
      <vt:lpstr>Helvetica Neue</vt:lpstr>
      <vt:lpstr>PT Sans</vt:lpstr>
      <vt:lpstr>Tahoma</vt:lpstr>
      <vt:lpstr>Times New Roman</vt:lpstr>
      <vt:lpstr>Wingdings</vt:lpstr>
      <vt:lpstr>YS Text</vt:lpstr>
      <vt:lpstr>SCC</vt:lpstr>
      <vt:lpstr>4_Скругленный</vt:lpstr>
      <vt:lpstr>3_Скругленный</vt:lpstr>
      <vt:lpstr>6_Скругленный</vt:lpstr>
      <vt:lpstr>7_Скругленный</vt:lpstr>
      <vt:lpstr>Формула</vt:lpstr>
      <vt:lpstr>Лекция 6: уравнение компьютера  - целостность аппаратного и  программного обеспечения</vt:lpstr>
      <vt:lpstr>Что обсуждали на прошлой лекции (1)</vt:lpstr>
      <vt:lpstr>Что было на прошлой лекции (2) </vt:lpstr>
      <vt:lpstr>Что было на прошлой лекции (3)</vt:lpstr>
      <vt:lpstr>«уравнение» современного компьютера:</vt:lpstr>
      <vt:lpstr>Уравнение отражает  «целостность» </vt:lpstr>
      <vt:lpstr>Программа - это лишь верхушка компьютерного «айсберга»</vt:lpstr>
      <vt:lpstr>Моделирование: описание целостного  или  через составляющие.</vt:lpstr>
      <vt:lpstr>Целое как совокупность частей или ….</vt:lpstr>
      <vt:lpstr>Мозг может </vt:lpstr>
      <vt:lpstr>Принципы  создания  «умных» компьютеров</vt:lpstr>
      <vt:lpstr>Научные модели процессов и явлений</vt:lpstr>
      <vt:lpstr>проблемы  вычислительной сложности</vt:lpstr>
      <vt:lpstr>Мотивация</vt:lpstr>
      <vt:lpstr>Формально трудные проблемы физики ….легко численно решить.   </vt:lpstr>
      <vt:lpstr>Фазовые переходы в физических и вычислительных системах</vt:lpstr>
      <vt:lpstr>Мера сложности алгоритмов</vt:lpstr>
      <vt:lpstr>Временная сложность </vt:lpstr>
      <vt:lpstr> классы сложности </vt:lpstr>
      <vt:lpstr>Решаемые и нерешаемые проблемы</vt:lpstr>
      <vt:lpstr>Пример. Неразрешимые проблемы - задача коммивояжера</vt:lpstr>
      <vt:lpstr>Пример – задача о назначениях </vt:lpstr>
      <vt:lpstr>Пример задачи </vt:lpstr>
      <vt:lpstr>Почему  существуют неразрешимые задачи? </vt:lpstr>
      <vt:lpstr>Информационные аспекты  процессов вычислений как проблема разрешимости множеств</vt:lpstr>
      <vt:lpstr>Информационная основа объяснения и предсказания   </vt:lpstr>
      <vt:lpstr>Информация как мера  объема понятий vs содержательного  объяснения</vt:lpstr>
      <vt:lpstr> Новые  данные vs новое понимание  </vt:lpstr>
      <vt:lpstr>Редукционизм: «объяснение данных  на основе законов природы» </vt:lpstr>
      <vt:lpstr>Словарь терминов, которые потребуются в дальнейшем</vt:lpstr>
      <vt:lpstr>Инструментализм  - основа теории информации</vt:lpstr>
      <vt:lpstr>Соотношение неопределенностей: двоичная логика vs логики физической  реальности  </vt:lpstr>
      <vt:lpstr>Заключение – эмерджентный эффект отражения </vt:lpstr>
    </vt:vector>
  </TitlesOfParts>
  <Company>lsi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Lectures on Logic and automata</dc:title>
  <dc:creator>Yuri Karpov</dc:creator>
  <cp:keywords>Logic Automata</cp:keywords>
  <cp:lastModifiedBy>Заборовский Владимир Сергеевич</cp:lastModifiedBy>
  <cp:revision>3332</cp:revision>
  <dcterms:created xsi:type="dcterms:W3CDTF">2003-01-20T09:40:47Z</dcterms:created>
  <dcterms:modified xsi:type="dcterms:W3CDTF">2023-05-18T10:15:49Z</dcterms:modified>
</cp:coreProperties>
</file>